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sldIdLst>
    <p:sldId id="31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122" y="-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F612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95135" y="1433321"/>
            <a:ext cx="2745740" cy="469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0F243E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0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5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5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1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1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1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1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image" Target="../media/image5.png"/><Relationship Id="rId5" Type="http://schemas.openxmlformats.org/officeDocument/2006/relationships/image" Target="../media/image186.png"/><Relationship Id="rId10" Type="http://schemas.openxmlformats.org/officeDocument/2006/relationships/image" Target="../media/image191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7" Type="http://schemas.openxmlformats.org/officeDocument/2006/relationships/image" Target="../media/image5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8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fgosreestr.ru/" TargetMode="External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http://www.firo.ru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://cdk.admsurgut.ru/win/download/976/" TargetMode="External"/><Relationship Id="rId3" Type="http://schemas.openxmlformats.org/officeDocument/2006/relationships/hyperlink" Target="http://cdk.admsurgut.ru/win/download/971/" TargetMode="External"/><Relationship Id="rId7" Type="http://schemas.openxmlformats.org/officeDocument/2006/relationships/hyperlink" Target="http://cdk.admsurgut.ru/win/download/975/" TargetMode="External"/><Relationship Id="rId2" Type="http://schemas.openxmlformats.org/officeDocument/2006/relationships/hyperlink" Target="http://cdk.admsurgut.ru/win/download/97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dk.admsurgut.ru/win/download/974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://cdk.admsurgut.ru/win/download/973/" TargetMode="External"/><Relationship Id="rId10" Type="http://schemas.openxmlformats.org/officeDocument/2006/relationships/hyperlink" Target="http://cdk.admsurgut.ru/win/download/978/" TargetMode="External"/><Relationship Id="rId4" Type="http://schemas.openxmlformats.org/officeDocument/2006/relationships/hyperlink" Target="http://cdk.admsurgut.ru/win/download/972/" TargetMode="External"/><Relationship Id="rId9" Type="http://schemas.openxmlformats.org/officeDocument/2006/relationships/hyperlink" Target="http://cdk.admsurgut.ru/win/download/977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7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0" y="914400"/>
            <a:ext cx="510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30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А</a:t>
            </a:r>
            <a:r>
              <a:rPr lang="ru-RU" sz="4000" spc="-10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Д</a:t>
            </a:r>
            <a:r>
              <a:rPr lang="ru-RU" sz="4000" spc="-60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А</a:t>
            </a:r>
            <a:r>
              <a:rPr lang="ru-RU" sz="4000" spc="-5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ПТ</a:t>
            </a:r>
            <a:r>
              <a:rPr lang="ru-RU" sz="4000" spc="-20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И</a:t>
            </a:r>
            <a:r>
              <a:rPr lang="ru-RU" sz="4000" spc="-55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Р</a:t>
            </a:r>
            <a:r>
              <a:rPr lang="ru-RU" sz="4000" spc="-5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О</a:t>
            </a:r>
            <a:r>
              <a:rPr lang="ru-RU" sz="4000" spc="-215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В</a:t>
            </a:r>
            <a:r>
              <a:rPr lang="ru-RU" sz="4000" spc="-10" dirty="0">
                <a:solidFill>
                  <a:srgbClr val="17375E"/>
                </a:solidFill>
                <a:latin typeface="Arial"/>
                <a:ea typeface="+mj-ea"/>
                <a:cs typeface="Arial"/>
              </a:rPr>
              <a:t>АННАЯ  </a:t>
            </a:r>
            <a:endParaRPr lang="ru-RU" dirty="0"/>
          </a:p>
        </p:txBody>
      </p:sp>
      <p:sp>
        <p:nvSpPr>
          <p:cNvPr id="3" name="object 20"/>
          <p:cNvSpPr txBox="1"/>
          <p:nvPr/>
        </p:nvSpPr>
        <p:spPr>
          <a:xfrm>
            <a:off x="2516505" y="2362200"/>
            <a:ext cx="6017895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ОБ</a:t>
            </a:r>
            <a:r>
              <a:rPr sz="4000" b="1" spc="-360" dirty="0" smtClean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4000" b="1" spc="-10" dirty="0" smtClean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4000" b="1" spc="-50" dirty="0" smtClean="0">
                <a:solidFill>
                  <a:srgbClr val="17375E"/>
                </a:solidFill>
                <a:latin typeface="Arial"/>
                <a:cs typeface="Arial"/>
              </a:rPr>
              <a:t>З</a:t>
            </a: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4000" b="1" spc="-215" dirty="0" smtClean="0">
                <a:solidFill>
                  <a:srgbClr val="17375E"/>
                </a:solidFill>
                <a:latin typeface="Arial"/>
                <a:cs typeface="Arial"/>
              </a:rPr>
              <a:t>ВА</a:t>
            </a: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ТЕЛЬН</a:t>
            </a:r>
            <a:r>
              <a:rPr lang="ru-RU"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АЯ</a:t>
            </a: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  </a:t>
            </a:r>
            <a:r>
              <a:rPr sz="4000" b="1" spc="-50" dirty="0" smtClean="0">
                <a:solidFill>
                  <a:srgbClr val="17375E"/>
                </a:solidFill>
                <a:latin typeface="Arial"/>
                <a:cs typeface="Arial"/>
              </a:rPr>
              <a:t>ПРОГРАММ</a:t>
            </a:r>
            <a:r>
              <a:rPr lang="ru-RU" sz="4000" b="1" spc="-50" dirty="0" smtClean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lang="ru-RU" sz="4000" b="1" spc="-10" dirty="0" smtClean="0">
                <a:solidFill>
                  <a:srgbClr val="17375E"/>
                </a:solidFill>
                <a:latin typeface="Arial"/>
                <a:cs typeface="Arial"/>
              </a:rPr>
              <a:t>МАДОУ  № 156</a:t>
            </a:r>
            <a:r>
              <a:rPr sz="4000" b="1" spc="-10" dirty="0" smtClean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4000" b="1" spc="-5" dirty="0" smtClean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4000" b="1" spc="-15" smtClean="0">
                <a:solidFill>
                  <a:srgbClr val="17375E"/>
                </a:solidFill>
                <a:latin typeface="Arial"/>
                <a:cs typeface="Arial"/>
              </a:rPr>
              <a:t>(АООП</a:t>
            </a:r>
            <a:r>
              <a:rPr sz="4000" b="1" spc="-85" smtClean="0">
                <a:solidFill>
                  <a:srgbClr val="17375E"/>
                </a:solidFill>
                <a:latin typeface="Arial"/>
                <a:cs typeface="Arial"/>
              </a:rPr>
              <a:t>)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4343400"/>
            <a:ext cx="2667000" cy="1428750"/>
          </a:xfrm>
          <a:prstGeom prst="rect">
            <a:avLst/>
          </a:prstGeom>
        </p:spPr>
      </p:pic>
      <p:pic>
        <p:nvPicPr>
          <p:cNvPr id="6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266700" y="232906"/>
            <a:ext cx="2286000" cy="2159000"/>
          </a:xfrm>
          <a:prstGeom prst="rect">
            <a:avLst/>
          </a:prstGeom>
        </p:spPr>
      </p:pic>
      <p:sp>
        <p:nvSpPr>
          <p:cNvPr id="7" name="object 24"/>
          <p:cNvSpPr txBox="1"/>
          <p:nvPr/>
        </p:nvSpPr>
        <p:spPr>
          <a:xfrm>
            <a:off x="2336371" y="4818746"/>
            <a:ext cx="5622796" cy="133870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512060">
              <a:lnSpc>
                <a:spcPct val="100000"/>
              </a:lnSpc>
              <a:spcBef>
                <a:spcPts val="535"/>
              </a:spcBef>
            </a:pP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Заведующая</a:t>
            </a:r>
            <a:r>
              <a:rPr sz="1800" b="1" spc="-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 smtClean="0">
                <a:solidFill>
                  <a:srgbClr val="17375E"/>
                </a:solidFill>
                <a:latin typeface="Calibri"/>
                <a:cs typeface="Calibri"/>
              </a:rPr>
              <a:t>М</a:t>
            </a:r>
            <a:r>
              <a:rPr lang="ru-RU" b="1" spc="-20" dirty="0">
                <a:solidFill>
                  <a:srgbClr val="17375E"/>
                </a:solidFill>
                <a:latin typeface="Calibri"/>
                <a:cs typeface="Calibri"/>
              </a:rPr>
              <a:t>А</a:t>
            </a:r>
            <a:r>
              <a:rPr sz="1800" b="1" spc="-20" dirty="0" smtClean="0">
                <a:solidFill>
                  <a:srgbClr val="17375E"/>
                </a:solidFill>
                <a:latin typeface="Calibri"/>
                <a:cs typeface="Calibri"/>
              </a:rPr>
              <a:t>ДОУ</a:t>
            </a:r>
            <a:endParaRPr sz="1800" dirty="0">
              <a:latin typeface="Calibri"/>
              <a:cs typeface="Calibri"/>
            </a:endParaRPr>
          </a:p>
          <a:p>
            <a:pPr marR="7620" algn="r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«Детский</a:t>
            </a:r>
            <a:r>
              <a:rPr sz="1800" b="1" spc="-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сад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№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ru-RU" b="1" dirty="0" smtClean="0">
                <a:solidFill>
                  <a:srgbClr val="17375E"/>
                </a:solidFill>
                <a:latin typeface="Calibri"/>
                <a:cs typeface="Calibri"/>
              </a:rPr>
              <a:t>156</a:t>
            </a:r>
            <a:r>
              <a:rPr sz="1800" b="1" spc="-1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комбинированного</a:t>
            </a:r>
            <a:r>
              <a:rPr sz="1800" b="1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вида»</a:t>
            </a:r>
            <a:endParaRPr sz="1800" dirty="0">
              <a:latin typeface="Calibri"/>
              <a:cs typeface="Calibri"/>
            </a:endParaRPr>
          </a:p>
          <a:p>
            <a:pPr marL="1721485" marR="6350" indent="-131445" algn="r">
              <a:lnSpc>
                <a:spcPct val="120000"/>
              </a:lnSpc>
            </a:pPr>
            <a:r>
              <a:rPr lang="ru-RU" b="1" spc="-10" dirty="0" smtClean="0">
                <a:solidFill>
                  <a:srgbClr val="17375E"/>
                </a:solidFill>
                <a:latin typeface="Calibri"/>
                <a:cs typeface="Calibri"/>
              </a:rPr>
              <a:t>Приволжского  района</a:t>
            </a:r>
            <a:r>
              <a:rPr sz="1800" b="1" spc="-4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5" dirty="0" smtClean="0">
                <a:solidFill>
                  <a:srgbClr val="17375E"/>
                </a:solidFill>
                <a:latin typeface="Calibri"/>
                <a:cs typeface="Calibri"/>
              </a:rPr>
              <a:t>г.Казани</a:t>
            </a:r>
            <a:endParaRPr lang="ru-RU" sz="1800" b="1" spc="-15" dirty="0" smtClean="0">
              <a:solidFill>
                <a:srgbClr val="17375E"/>
              </a:solidFill>
              <a:latin typeface="Calibri"/>
              <a:cs typeface="Calibri"/>
            </a:endParaRPr>
          </a:p>
          <a:p>
            <a:pPr marL="1721485" marR="6350" indent="-131445" algn="r">
              <a:lnSpc>
                <a:spcPct val="120000"/>
              </a:lnSpc>
            </a:pPr>
            <a:r>
              <a:rPr lang="ru-RU" b="1" spc="-15" dirty="0" smtClean="0">
                <a:solidFill>
                  <a:srgbClr val="17375E"/>
                </a:solidFill>
                <a:latin typeface="Calibri"/>
                <a:cs typeface="Calibri"/>
              </a:rPr>
              <a:t>Э.И.М</a:t>
            </a:r>
            <a:r>
              <a:rPr lang="ru-RU" sz="1800" b="1" spc="-15" dirty="0" smtClean="0">
                <a:solidFill>
                  <a:srgbClr val="17375E"/>
                </a:solidFill>
                <a:latin typeface="Calibri"/>
                <a:cs typeface="Calibri"/>
              </a:rPr>
              <a:t>ИНГАТИНА 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516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229995"/>
            <a:chOff x="533398" y="0"/>
            <a:chExt cx="8610600" cy="122999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143000"/>
            </a:xfrm>
            <a:custGeom>
              <a:avLst/>
              <a:gdLst/>
              <a:ahLst/>
              <a:cxnLst/>
              <a:rect l="l" t="t" r="r" b="b"/>
              <a:pathLst>
                <a:path w="8610600" h="1143000">
                  <a:moveTo>
                    <a:pt x="0" y="1143000"/>
                  </a:moveTo>
                  <a:lnTo>
                    <a:pt x="8610575" y="1143000"/>
                  </a:lnTo>
                  <a:lnTo>
                    <a:pt x="8610575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4855" y="0"/>
              <a:ext cx="6696456" cy="6202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9784" y="409955"/>
              <a:ext cx="6969252" cy="8199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22297" y="0"/>
            <a:ext cx="63277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494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Алгоритм проектирования </a:t>
            </a:r>
            <a:r>
              <a:rPr sz="4000" spc="-5" dirty="0"/>
              <a:t> и</a:t>
            </a:r>
            <a:r>
              <a:rPr sz="4000" spc="-40" dirty="0"/>
              <a:t> </a:t>
            </a:r>
            <a:r>
              <a:rPr sz="4000" spc="-5" dirty="0"/>
              <a:t>реализации</a:t>
            </a:r>
            <a:r>
              <a:rPr sz="4000" spc="15" dirty="0"/>
              <a:t> </a:t>
            </a:r>
            <a:r>
              <a:rPr sz="4000" spc="-35" dirty="0"/>
              <a:t>АООП</a:t>
            </a:r>
            <a:r>
              <a:rPr sz="4000" spc="-15" dirty="0"/>
              <a:t> </a:t>
            </a:r>
            <a:r>
              <a:rPr sz="4000" spc="-55" dirty="0"/>
              <a:t>ДО</a:t>
            </a:r>
            <a:r>
              <a:rPr sz="4000" spc="-20" dirty="0"/>
              <a:t> </a:t>
            </a:r>
            <a:r>
              <a:rPr sz="4000" spc="-60" dirty="0"/>
              <a:t>ДОУ</a:t>
            </a:r>
            <a:endParaRPr sz="40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293367" y="1533525"/>
            <a:ext cx="695769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Шаг3.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Определить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количество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5" dirty="0" smtClean="0">
                <a:latin typeface="Calibri"/>
                <a:cs typeface="Calibri"/>
              </a:rPr>
              <a:t>АОП</a:t>
            </a:r>
            <a:r>
              <a:rPr sz="2000" b="1" spc="-25" dirty="0" smtClean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ДО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 </a:t>
            </a:r>
            <a:r>
              <a:rPr sz="2000" b="1" spc="-25" dirty="0">
                <a:latin typeface="Calibri"/>
                <a:cs typeface="Calibri"/>
              </a:rPr>
              <a:t>ДОО,</a:t>
            </a:r>
            <a:endParaRPr sz="2000" dirty="0">
              <a:latin typeface="Calibri"/>
              <a:cs typeface="Calibri"/>
            </a:endParaRPr>
          </a:p>
          <a:p>
            <a:pPr marL="355600" marR="274320" indent="-1905">
              <a:lnSpc>
                <a:spcPct val="80000"/>
              </a:lnSpc>
              <a:spcBef>
                <a:spcPts val="480"/>
              </a:spcBef>
            </a:pPr>
            <a:r>
              <a:rPr sz="2000" b="1" spc="-20" dirty="0">
                <a:latin typeface="Calibri"/>
                <a:cs typeface="Calibri"/>
              </a:rPr>
              <a:t>т.к. </a:t>
            </a:r>
            <a:r>
              <a:rPr sz="2000" b="1" dirty="0">
                <a:latin typeface="Calibri"/>
                <a:cs typeface="Calibri"/>
              </a:rPr>
              <a:t>, </a:t>
            </a:r>
            <a:r>
              <a:rPr sz="2000" spc="-15" dirty="0">
                <a:latin typeface="Calibri"/>
                <a:cs typeface="Calibri"/>
              </a:rPr>
              <a:t>согласно </a:t>
            </a:r>
            <a:r>
              <a:rPr sz="2000" dirty="0">
                <a:latin typeface="Calibri"/>
                <a:cs typeface="Calibri"/>
              </a:rPr>
              <a:t>п.2.2 </a:t>
            </a:r>
            <a:r>
              <a:rPr sz="2000" spc="-5" dirty="0">
                <a:latin typeface="Calibri"/>
                <a:cs typeface="Calibri"/>
              </a:rPr>
              <a:t>.Структурные </a:t>
            </a:r>
            <a:r>
              <a:rPr sz="2000" spc="-15" dirty="0">
                <a:latin typeface="Calibri"/>
                <a:cs typeface="Calibri"/>
              </a:rPr>
              <a:t>подразделения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20" dirty="0">
                <a:latin typeface="Calibri"/>
                <a:cs typeface="Calibri"/>
              </a:rPr>
              <a:t>одной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Организации </a:t>
            </a:r>
            <a:r>
              <a:rPr sz="2000" spc="-5" dirty="0">
                <a:latin typeface="Calibri"/>
                <a:cs typeface="Calibri"/>
              </a:rPr>
              <a:t>(далее </a:t>
            </a:r>
            <a:r>
              <a:rPr sz="2000" dirty="0">
                <a:latin typeface="Calibri"/>
                <a:cs typeface="Calibri"/>
              </a:rPr>
              <a:t>группы) </a:t>
            </a:r>
            <a:r>
              <a:rPr sz="2000" spc="-5" dirty="0">
                <a:latin typeface="Calibri"/>
                <a:cs typeface="Calibri"/>
              </a:rPr>
              <a:t>могут реализовывать разные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Программы,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следовательно,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организации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может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быть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1680"/>
              </a:lnSpc>
            </a:pPr>
            <a:r>
              <a:rPr sz="2000" spc="-15" dirty="0">
                <a:latin typeface="Calibri"/>
                <a:cs typeface="Calibri"/>
              </a:rPr>
              <a:t>несколько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ООП,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отличающихся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только </a:t>
            </a:r>
            <a:r>
              <a:rPr sz="2000" spc="-15" dirty="0">
                <a:latin typeface="Calibri"/>
                <a:cs typeface="Calibri"/>
              </a:rPr>
              <a:t>содержанием,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</a:p>
          <a:p>
            <a:pPr marL="355600" marR="356235">
              <a:lnSpc>
                <a:spcPts val="1920"/>
              </a:lnSpc>
              <a:spcBef>
                <a:spcPts val="225"/>
              </a:spcBef>
            </a:pPr>
            <a:r>
              <a:rPr sz="2000" dirty="0">
                <a:latin typeface="Calibri"/>
                <a:cs typeface="Calibri"/>
              </a:rPr>
              <a:t>задачами</a:t>
            </a:r>
            <a:r>
              <a:rPr sz="2000" spc="-5" dirty="0">
                <a:latin typeface="Calibri"/>
                <a:cs typeface="Calibri"/>
              </a:rPr>
              <a:t> работы (общеразвивающей,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компенсирующей,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комбинированной,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оздоровительной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др.).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Шаг4.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Определить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содержание </a:t>
            </a:r>
            <a:r>
              <a:rPr sz="2000" b="1" spc="-10" dirty="0">
                <a:latin typeface="Calibri"/>
                <a:cs typeface="Calibri"/>
              </a:rPr>
              <a:t>разделов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программы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Целевого,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Содержательного,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Организационного,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ответив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на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вопросы: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ДЛЯ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ЧЕГО?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15" dirty="0">
                <a:latin typeface="Calibri"/>
                <a:cs typeface="Calibri"/>
              </a:rPr>
              <a:t>ЧТО?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КАК?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981075"/>
            <a:chOff x="533398" y="0"/>
            <a:chExt cx="8610600" cy="98107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981075"/>
            </a:xfrm>
            <a:custGeom>
              <a:avLst/>
              <a:gdLst/>
              <a:ahLst/>
              <a:cxnLst/>
              <a:rect l="l" t="t" r="r" b="b"/>
              <a:pathLst>
                <a:path w="8610600" h="981075">
                  <a:moveTo>
                    <a:pt x="0" y="980694"/>
                  </a:moveTo>
                  <a:lnTo>
                    <a:pt x="8610601" y="980694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80694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3227" y="28955"/>
              <a:ext cx="1498092" cy="7391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7815" y="28955"/>
              <a:ext cx="3730752" cy="739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65063" y="28955"/>
              <a:ext cx="1850136" cy="739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13738" y="147320"/>
            <a:ext cx="5295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latin typeface="Times New Roman"/>
                <a:cs typeface="Times New Roman"/>
              </a:rPr>
              <a:t>Что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такое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45" dirty="0">
                <a:latin typeface="Times New Roman"/>
                <a:cs typeface="Times New Roman"/>
              </a:rPr>
              <a:t>АООП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и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45" dirty="0">
                <a:latin typeface="Times New Roman"/>
                <a:cs typeface="Times New Roman"/>
              </a:rPr>
              <a:t>АОП?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4996" y="1386078"/>
            <a:ext cx="7101205" cy="445135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4965" marR="1196975" indent="-342900">
              <a:lnSpc>
                <a:spcPct val="80000"/>
              </a:lnSpc>
              <a:spcBef>
                <a:spcPts val="620"/>
              </a:spcBef>
            </a:pPr>
            <a:r>
              <a:rPr sz="2200" spc="-215" dirty="0">
                <a:latin typeface="Lucida Sans Unicode"/>
                <a:cs typeface="Lucida Sans Unicode"/>
              </a:rPr>
              <a:t>▶</a:t>
            </a:r>
            <a:r>
              <a:rPr sz="2200" spc="-210" dirty="0">
                <a:latin typeface="Lucida Sans Unicode"/>
                <a:cs typeface="Lucida Sans Unicode"/>
              </a:rPr>
              <a:t> </a:t>
            </a:r>
            <a:r>
              <a:rPr sz="2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Адаптированная основная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образовательная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программа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образовательная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программа,</a:t>
            </a:r>
            <a:endParaRPr sz="2200">
              <a:latin typeface="Times New Roman"/>
              <a:cs typeface="Times New Roman"/>
            </a:endParaRPr>
          </a:p>
          <a:p>
            <a:pPr marL="354965" marR="173355">
              <a:lnSpc>
                <a:spcPct val="80000"/>
              </a:lnSpc>
              <a:tabLst>
                <a:tab pos="4078604" algn="l"/>
              </a:tabLst>
            </a:pPr>
            <a:r>
              <a:rPr sz="2200" spc="-10" dirty="0">
                <a:latin typeface="Times New Roman"/>
                <a:cs typeface="Times New Roman"/>
              </a:rPr>
              <a:t>адаптированная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для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обучения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определенных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категорий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лиц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ограниченными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возможностями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здоровья,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 </a:t>
            </a:r>
            <a:r>
              <a:rPr sz="2200" spc="-25" dirty="0">
                <a:latin typeface="Times New Roman"/>
                <a:cs typeface="Times New Roman"/>
              </a:rPr>
              <a:t>том 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числе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инвалидностью,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т.е.	</a:t>
            </a:r>
            <a:r>
              <a:rPr sz="2200" spc="-10" dirty="0">
                <a:latin typeface="Times New Roman"/>
                <a:cs typeface="Times New Roman"/>
              </a:rPr>
              <a:t>образовательная</a:t>
            </a:r>
            <a:endParaRPr sz="2200">
              <a:latin typeface="Times New Roman"/>
              <a:cs typeface="Times New Roman"/>
            </a:endParaRPr>
          </a:p>
          <a:p>
            <a:pPr marL="354965">
              <a:lnSpc>
                <a:spcPts val="1850"/>
              </a:lnSpc>
            </a:pPr>
            <a:r>
              <a:rPr sz="2200" spc="-5" dirty="0">
                <a:latin typeface="Times New Roman"/>
                <a:cs typeface="Times New Roman"/>
              </a:rPr>
              <a:t>программа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специальных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(коррекционных)</a:t>
            </a:r>
            <a:endParaRPr sz="2200">
              <a:latin typeface="Times New Roman"/>
              <a:cs typeface="Times New Roman"/>
            </a:endParaRPr>
          </a:p>
          <a:p>
            <a:pPr marL="354965" marR="5080">
              <a:lnSpc>
                <a:spcPct val="80000"/>
              </a:lnSpc>
              <a:spcBef>
                <a:spcPts val="265"/>
              </a:spcBef>
            </a:pPr>
            <a:r>
              <a:rPr sz="2200" spc="-15" dirty="0">
                <a:latin typeface="Times New Roman"/>
                <a:cs typeface="Times New Roman"/>
              </a:rPr>
              <a:t>образовательных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учреждений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I-VIII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видов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(ФЗ,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ст.2,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п.п.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28).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375"/>
              </a:lnSpc>
              <a:spcBef>
                <a:spcPts val="5"/>
              </a:spcBef>
            </a:pPr>
            <a:r>
              <a:rPr sz="2200" spc="-215" dirty="0">
                <a:latin typeface="Lucida Sans Unicode"/>
                <a:cs typeface="Lucida Sans Unicode"/>
              </a:rPr>
              <a:t>▶</a:t>
            </a:r>
            <a:r>
              <a:rPr sz="2200" spc="85" dirty="0">
                <a:latin typeface="Lucida Sans Unicode"/>
                <a:cs typeface="Lucida Sans Unicode"/>
              </a:rPr>
              <a:t> </a:t>
            </a:r>
            <a:r>
              <a:rPr sz="2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Адаптированная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образовательная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программа</a:t>
            </a:r>
            <a:r>
              <a:rPr sz="2200" b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–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это</a:t>
            </a:r>
            <a:endParaRPr sz="2200">
              <a:latin typeface="Times New Roman"/>
              <a:cs typeface="Times New Roman"/>
            </a:endParaRPr>
          </a:p>
          <a:p>
            <a:pPr marL="354965">
              <a:lnSpc>
                <a:spcPts val="2110"/>
              </a:lnSpc>
            </a:pPr>
            <a:r>
              <a:rPr sz="2200" spc="-15" dirty="0">
                <a:latin typeface="Times New Roman"/>
                <a:cs typeface="Times New Roman"/>
              </a:rPr>
              <a:t>образовательная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программа,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адаптированная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для</a:t>
            </a:r>
            <a:endParaRPr sz="2200">
              <a:latin typeface="Times New Roman"/>
              <a:cs typeface="Times New Roman"/>
            </a:endParaRPr>
          </a:p>
          <a:p>
            <a:pPr marL="354965" marR="15875">
              <a:lnSpc>
                <a:spcPts val="2110"/>
              </a:lnSpc>
              <a:spcBef>
                <a:spcPts val="245"/>
              </a:spcBef>
            </a:pPr>
            <a:r>
              <a:rPr sz="2200" spc="-15" dirty="0">
                <a:latin typeface="Times New Roman"/>
                <a:cs typeface="Times New Roman"/>
              </a:rPr>
              <a:t>обучения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ребенка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ОВЗ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(в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том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числе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инвалидностью),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разработанная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на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базе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основной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общеобразовательной </a:t>
            </a:r>
            <a:r>
              <a:rPr sz="2200" spc="-5" dirty="0">
                <a:latin typeface="Times New Roman"/>
                <a:cs typeface="Times New Roman"/>
              </a:rPr>
              <a:t> программы,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 </a:t>
            </a:r>
            <a:r>
              <a:rPr sz="2200" spc="-15" dirty="0">
                <a:latin typeface="Times New Roman"/>
                <a:cs typeface="Times New Roman"/>
              </a:rPr>
              <a:t>учетом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адаптированной</a:t>
            </a:r>
            <a:r>
              <a:rPr sz="2200" spc="5" dirty="0">
                <a:latin typeface="Times New Roman"/>
                <a:cs typeface="Times New Roman"/>
              </a:rPr>
              <a:t> основной</a:t>
            </a:r>
            <a:endParaRPr sz="2200">
              <a:latin typeface="Times New Roman"/>
              <a:cs typeface="Times New Roman"/>
            </a:endParaRPr>
          </a:p>
          <a:p>
            <a:pPr marL="354965">
              <a:lnSpc>
                <a:spcPts val="1875"/>
              </a:lnSpc>
            </a:pPr>
            <a:r>
              <a:rPr sz="2200" spc="-10" dirty="0">
                <a:latin typeface="Times New Roman"/>
                <a:cs typeface="Times New Roman"/>
              </a:rPr>
              <a:t>образовательной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программы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соответствии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endParaRPr sz="2200">
              <a:latin typeface="Times New Roman"/>
              <a:cs typeface="Times New Roman"/>
            </a:endParaRPr>
          </a:p>
          <a:p>
            <a:pPr marL="354965">
              <a:lnSpc>
                <a:spcPts val="2110"/>
              </a:lnSpc>
            </a:pPr>
            <a:r>
              <a:rPr sz="2200" spc="-10" dirty="0">
                <a:latin typeface="Times New Roman"/>
                <a:cs typeface="Times New Roman"/>
              </a:rPr>
              <a:t>психофизическими</a:t>
            </a:r>
            <a:r>
              <a:rPr sz="2200" dirty="0">
                <a:latin typeface="Times New Roman"/>
                <a:cs typeface="Times New Roman"/>
              </a:rPr>
              <a:t> особенностями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особыми</a:t>
            </a:r>
            <a:endParaRPr sz="2200">
              <a:latin typeface="Times New Roman"/>
              <a:cs typeface="Times New Roman"/>
            </a:endParaRPr>
          </a:p>
          <a:p>
            <a:pPr marL="354965">
              <a:lnSpc>
                <a:spcPts val="2375"/>
              </a:lnSpc>
            </a:pPr>
            <a:r>
              <a:rPr sz="2200" spc="-15" dirty="0">
                <a:latin typeface="Times New Roman"/>
                <a:cs typeface="Times New Roman"/>
              </a:rPr>
              <a:t>образовательными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потребностями </a:t>
            </a:r>
            <a:r>
              <a:rPr sz="2200" spc="-25" dirty="0">
                <a:latin typeface="Times New Roman"/>
                <a:cs typeface="Times New Roman"/>
              </a:rPr>
              <a:t>категории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лиц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ОВЗ.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4349" y="1000061"/>
            <a:ext cx="8215630" cy="5526405"/>
          </a:xfrm>
          <a:custGeom>
            <a:avLst/>
            <a:gdLst/>
            <a:ahLst/>
            <a:cxnLst/>
            <a:rect l="l" t="t" r="r" b="b"/>
            <a:pathLst>
              <a:path w="8215630" h="5526405">
                <a:moveTo>
                  <a:pt x="0" y="5526151"/>
                </a:moveTo>
                <a:lnTo>
                  <a:pt x="8215376" y="5526151"/>
                </a:lnTo>
                <a:lnTo>
                  <a:pt x="8215376" y="0"/>
                </a:lnTo>
                <a:lnTo>
                  <a:pt x="0" y="0"/>
                </a:lnTo>
                <a:lnTo>
                  <a:pt x="0" y="55261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71474" y="12"/>
            <a:ext cx="8572500" cy="857250"/>
            <a:chOff x="571474" y="12"/>
            <a:chExt cx="8572500" cy="857250"/>
          </a:xfrm>
        </p:grpSpPr>
        <p:sp>
          <p:nvSpPr>
            <p:cNvPr id="4" name="object 4"/>
            <p:cNvSpPr/>
            <p:nvPr/>
          </p:nvSpPr>
          <p:spPr>
            <a:xfrm>
              <a:off x="571474" y="12"/>
              <a:ext cx="8572500" cy="857250"/>
            </a:xfrm>
            <a:custGeom>
              <a:avLst/>
              <a:gdLst/>
              <a:ahLst/>
              <a:cxnLst/>
              <a:rect l="l" t="t" r="r" b="b"/>
              <a:pathLst>
                <a:path w="8572500" h="857250">
                  <a:moveTo>
                    <a:pt x="8572500" y="0"/>
                  </a:moveTo>
                  <a:lnTo>
                    <a:pt x="0" y="0"/>
                  </a:lnTo>
                  <a:lnTo>
                    <a:pt x="0" y="857237"/>
                  </a:lnTo>
                  <a:lnTo>
                    <a:pt x="8572500" y="857237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8" y="41148"/>
              <a:ext cx="7699248" cy="4206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2416" y="345948"/>
              <a:ext cx="2517648" cy="4206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9939" y="345948"/>
              <a:ext cx="5367527" cy="4206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1944" y="676655"/>
              <a:ext cx="193548" cy="1021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6244" y="676655"/>
              <a:ext cx="5102352" cy="10210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89126" y="93929"/>
            <a:ext cx="767334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0045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Образовательная</a:t>
            </a:r>
            <a:r>
              <a:rPr sz="2000" spc="-45" dirty="0"/>
              <a:t> </a:t>
            </a:r>
            <a:r>
              <a:rPr sz="2000" spc="-5" dirty="0"/>
              <a:t>программа</a:t>
            </a:r>
            <a:r>
              <a:rPr sz="2000" spc="-30" dirty="0"/>
              <a:t> </a:t>
            </a:r>
            <a:r>
              <a:rPr sz="2000" spc="-70" dirty="0"/>
              <a:t>ДОУ,</a:t>
            </a:r>
            <a:r>
              <a:rPr sz="2000" spc="-5" dirty="0"/>
              <a:t> осуществляющей</a:t>
            </a:r>
            <a:r>
              <a:rPr sz="2000" spc="-45" dirty="0"/>
              <a:t> </a:t>
            </a:r>
            <a:r>
              <a:rPr sz="2000" dirty="0"/>
              <a:t>образование</a:t>
            </a:r>
            <a:endParaRPr sz="20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/>
              <a:t>обучающихся</a:t>
            </a:r>
            <a:r>
              <a:rPr sz="2000" spc="-50" dirty="0"/>
              <a:t> </a:t>
            </a:r>
            <a:r>
              <a:rPr sz="2000" dirty="0"/>
              <a:t>с</a:t>
            </a:r>
            <a:r>
              <a:rPr sz="2000" spc="-5" dirty="0"/>
              <a:t> ОВЗ</a:t>
            </a:r>
            <a:r>
              <a:rPr sz="2000" u="heavy" spc="10" dirty="0">
                <a:uFill>
                  <a:solidFill>
                    <a:srgbClr val="4F6128"/>
                  </a:solidFill>
                </a:uFill>
              </a:rPr>
              <a:t> </a:t>
            </a:r>
            <a:r>
              <a:rPr sz="2000" u="heavy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в</a:t>
            </a:r>
            <a:r>
              <a:rPr sz="2000" u="heavy" spc="-10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 </a:t>
            </a:r>
            <a:r>
              <a:rPr sz="2000" u="heavy" spc="-20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отдельных</a:t>
            </a:r>
            <a:r>
              <a:rPr sz="2000" u="heavy" spc="-30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 </a:t>
            </a:r>
            <a:r>
              <a:rPr sz="2000" u="heavy" spc="-10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группах</a:t>
            </a:r>
            <a:r>
              <a:rPr sz="2000" u="heavy" spc="5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компенсирующего</a:t>
            </a:r>
            <a:r>
              <a:rPr sz="2000" u="heavy" spc="-50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 </a:t>
            </a:r>
            <a:r>
              <a:rPr sz="2000" u="heavy" dirty="0">
                <a:solidFill>
                  <a:srgbClr val="FF0000"/>
                </a:solidFill>
                <a:uFill>
                  <a:solidFill>
                    <a:srgbClr val="4F6128"/>
                  </a:solidFill>
                </a:uFill>
              </a:rPr>
              <a:t>вида</a:t>
            </a:r>
            <a:endParaRPr sz="2000"/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grpSp>
        <p:nvGrpSpPr>
          <p:cNvPr id="11" name="object 11"/>
          <p:cNvGrpSpPr/>
          <p:nvPr/>
        </p:nvGrpSpPr>
        <p:grpSpPr>
          <a:xfrm>
            <a:off x="915962" y="4059301"/>
            <a:ext cx="1882775" cy="2311400"/>
            <a:chOff x="915962" y="4059301"/>
            <a:chExt cx="1882775" cy="2311400"/>
          </a:xfrm>
        </p:grpSpPr>
        <p:sp>
          <p:nvSpPr>
            <p:cNvPr id="12" name="object 12"/>
            <p:cNvSpPr/>
            <p:nvPr/>
          </p:nvSpPr>
          <p:spPr>
            <a:xfrm>
              <a:off x="928662" y="4072001"/>
              <a:ext cx="1857375" cy="2286000"/>
            </a:xfrm>
            <a:custGeom>
              <a:avLst/>
              <a:gdLst/>
              <a:ahLst/>
              <a:cxnLst/>
              <a:rect l="l" t="t" r="r" b="b"/>
              <a:pathLst>
                <a:path w="1857375" h="2286000">
                  <a:moveTo>
                    <a:pt x="1547837" y="0"/>
                  </a:moveTo>
                  <a:lnTo>
                    <a:pt x="309575" y="0"/>
                  </a:lnTo>
                  <a:lnTo>
                    <a:pt x="263826" y="3355"/>
                  </a:lnTo>
                  <a:lnTo>
                    <a:pt x="220163" y="13103"/>
                  </a:lnTo>
                  <a:lnTo>
                    <a:pt x="179063" y="28763"/>
                  </a:lnTo>
                  <a:lnTo>
                    <a:pt x="141005" y="49859"/>
                  </a:lnTo>
                  <a:lnTo>
                    <a:pt x="106468" y="75911"/>
                  </a:lnTo>
                  <a:lnTo>
                    <a:pt x="75931" y="106440"/>
                  </a:lnTo>
                  <a:lnTo>
                    <a:pt x="49872" y="140968"/>
                  </a:lnTo>
                  <a:lnTo>
                    <a:pt x="28771" y="179017"/>
                  </a:lnTo>
                  <a:lnTo>
                    <a:pt x="13106" y="220107"/>
                  </a:lnTo>
                  <a:lnTo>
                    <a:pt x="3356" y="263761"/>
                  </a:lnTo>
                  <a:lnTo>
                    <a:pt x="0" y="309499"/>
                  </a:lnTo>
                  <a:lnTo>
                    <a:pt x="0" y="1976386"/>
                  </a:lnTo>
                  <a:lnTo>
                    <a:pt x="3356" y="2022132"/>
                  </a:lnTo>
                  <a:lnTo>
                    <a:pt x="13106" y="2065793"/>
                  </a:lnTo>
                  <a:lnTo>
                    <a:pt x="28771" y="2106893"/>
                  </a:lnTo>
                  <a:lnTo>
                    <a:pt x="49872" y="2144950"/>
                  </a:lnTo>
                  <a:lnTo>
                    <a:pt x="75931" y="2179488"/>
                  </a:lnTo>
                  <a:lnTo>
                    <a:pt x="106468" y="2210026"/>
                  </a:lnTo>
                  <a:lnTo>
                    <a:pt x="141005" y="2236085"/>
                  </a:lnTo>
                  <a:lnTo>
                    <a:pt x="179063" y="2257188"/>
                  </a:lnTo>
                  <a:lnTo>
                    <a:pt x="220163" y="2272854"/>
                  </a:lnTo>
                  <a:lnTo>
                    <a:pt x="263826" y="2282605"/>
                  </a:lnTo>
                  <a:lnTo>
                    <a:pt x="309575" y="2285961"/>
                  </a:lnTo>
                  <a:lnTo>
                    <a:pt x="1547837" y="2285961"/>
                  </a:lnTo>
                  <a:lnTo>
                    <a:pt x="1593575" y="2282605"/>
                  </a:lnTo>
                  <a:lnTo>
                    <a:pt x="1637229" y="2272854"/>
                  </a:lnTo>
                  <a:lnTo>
                    <a:pt x="1678319" y="2257188"/>
                  </a:lnTo>
                  <a:lnTo>
                    <a:pt x="1716367" y="2236085"/>
                  </a:lnTo>
                  <a:lnTo>
                    <a:pt x="1750896" y="2210026"/>
                  </a:lnTo>
                  <a:lnTo>
                    <a:pt x="1781425" y="2179488"/>
                  </a:lnTo>
                  <a:lnTo>
                    <a:pt x="1807477" y="2144950"/>
                  </a:lnTo>
                  <a:lnTo>
                    <a:pt x="1828572" y="2106893"/>
                  </a:lnTo>
                  <a:lnTo>
                    <a:pt x="1844233" y="2065793"/>
                  </a:lnTo>
                  <a:lnTo>
                    <a:pt x="1853981" y="2022132"/>
                  </a:lnTo>
                  <a:lnTo>
                    <a:pt x="1857336" y="1976386"/>
                  </a:lnTo>
                  <a:lnTo>
                    <a:pt x="1857336" y="309499"/>
                  </a:lnTo>
                  <a:lnTo>
                    <a:pt x="1853981" y="263761"/>
                  </a:lnTo>
                  <a:lnTo>
                    <a:pt x="1844233" y="220107"/>
                  </a:lnTo>
                  <a:lnTo>
                    <a:pt x="1828572" y="179017"/>
                  </a:lnTo>
                  <a:lnTo>
                    <a:pt x="1807477" y="140968"/>
                  </a:lnTo>
                  <a:lnTo>
                    <a:pt x="1781425" y="106440"/>
                  </a:lnTo>
                  <a:lnTo>
                    <a:pt x="1750896" y="75911"/>
                  </a:lnTo>
                  <a:lnTo>
                    <a:pt x="1716367" y="49859"/>
                  </a:lnTo>
                  <a:lnTo>
                    <a:pt x="1678319" y="28763"/>
                  </a:lnTo>
                  <a:lnTo>
                    <a:pt x="1637229" y="13103"/>
                  </a:lnTo>
                  <a:lnTo>
                    <a:pt x="1593575" y="3355"/>
                  </a:lnTo>
                  <a:lnTo>
                    <a:pt x="1547837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8662" y="4072001"/>
              <a:ext cx="1857375" cy="2286000"/>
            </a:xfrm>
            <a:custGeom>
              <a:avLst/>
              <a:gdLst/>
              <a:ahLst/>
              <a:cxnLst/>
              <a:rect l="l" t="t" r="r" b="b"/>
              <a:pathLst>
                <a:path w="1857375" h="2286000">
                  <a:moveTo>
                    <a:pt x="0" y="309499"/>
                  </a:moveTo>
                  <a:lnTo>
                    <a:pt x="3356" y="263761"/>
                  </a:lnTo>
                  <a:lnTo>
                    <a:pt x="13106" y="220107"/>
                  </a:lnTo>
                  <a:lnTo>
                    <a:pt x="28771" y="179017"/>
                  </a:lnTo>
                  <a:lnTo>
                    <a:pt x="49872" y="140968"/>
                  </a:lnTo>
                  <a:lnTo>
                    <a:pt x="75931" y="106440"/>
                  </a:lnTo>
                  <a:lnTo>
                    <a:pt x="106468" y="75911"/>
                  </a:lnTo>
                  <a:lnTo>
                    <a:pt x="141005" y="49859"/>
                  </a:lnTo>
                  <a:lnTo>
                    <a:pt x="179063" y="28763"/>
                  </a:lnTo>
                  <a:lnTo>
                    <a:pt x="220163" y="13103"/>
                  </a:lnTo>
                  <a:lnTo>
                    <a:pt x="263826" y="3355"/>
                  </a:lnTo>
                  <a:lnTo>
                    <a:pt x="309575" y="0"/>
                  </a:lnTo>
                  <a:lnTo>
                    <a:pt x="1547837" y="0"/>
                  </a:lnTo>
                  <a:lnTo>
                    <a:pt x="1593575" y="3355"/>
                  </a:lnTo>
                  <a:lnTo>
                    <a:pt x="1637229" y="13103"/>
                  </a:lnTo>
                  <a:lnTo>
                    <a:pt x="1678319" y="28763"/>
                  </a:lnTo>
                  <a:lnTo>
                    <a:pt x="1716367" y="49859"/>
                  </a:lnTo>
                  <a:lnTo>
                    <a:pt x="1750896" y="75911"/>
                  </a:lnTo>
                  <a:lnTo>
                    <a:pt x="1781425" y="106440"/>
                  </a:lnTo>
                  <a:lnTo>
                    <a:pt x="1807477" y="140968"/>
                  </a:lnTo>
                  <a:lnTo>
                    <a:pt x="1828572" y="179017"/>
                  </a:lnTo>
                  <a:lnTo>
                    <a:pt x="1844233" y="220107"/>
                  </a:lnTo>
                  <a:lnTo>
                    <a:pt x="1853981" y="263761"/>
                  </a:lnTo>
                  <a:lnTo>
                    <a:pt x="1857336" y="309499"/>
                  </a:lnTo>
                  <a:lnTo>
                    <a:pt x="1857336" y="1976386"/>
                  </a:lnTo>
                  <a:lnTo>
                    <a:pt x="1853981" y="2022132"/>
                  </a:lnTo>
                  <a:lnTo>
                    <a:pt x="1844233" y="2065793"/>
                  </a:lnTo>
                  <a:lnTo>
                    <a:pt x="1828572" y="2106893"/>
                  </a:lnTo>
                  <a:lnTo>
                    <a:pt x="1807477" y="2144950"/>
                  </a:lnTo>
                  <a:lnTo>
                    <a:pt x="1781425" y="2179488"/>
                  </a:lnTo>
                  <a:lnTo>
                    <a:pt x="1750896" y="2210026"/>
                  </a:lnTo>
                  <a:lnTo>
                    <a:pt x="1716367" y="2236085"/>
                  </a:lnTo>
                  <a:lnTo>
                    <a:pt x="1678319" y="2257188"/>
                  </a:lnTo>
                  <a:lnTo>
                    <a:pt x="1637229" y="2272854"/>
                  </a:lnTo>
                  <a:lnTo>
                    <a:pt x="1593575" y="2282605"/>
                  </a:lnTo>
                  <a:lnTo>
                    <a:pt x="1547837" y="2285961"/>
                  </a:lnTo>
                  <a:lnTo>
                    <a:pt x="309575" y="2285961"/>
                  </a:lnTo>
                  <a:lnTo>
                    <a:pt x="263826" y="2282605"/>
                  </a:lnTo>
                  <a:lnTo>
                    <a:pt x="220163" y="2272854"/>
                  </a:lnTo>
                  <a:lnTo>
                    <a:pt x="179063" y="2257188"/>
                  </a:lnTo>
                  <a:lnTo>
                    <a:pt x="141005" y="2236085"/>
                  </a:lnTo>
                  <a:lnTo>
                    <a:pt x="106468" y="2210026"/>
                  </a:lnTo>
                  <a:lnTo>
                    <a:pt x="75931" y="2179488"/>
                  </a:lnTo>
                  <a:lnTo>
                    <a:pt x="49872" y="2144950"/>
                  </a:lnTo>
                  <a:lnTo>
                    <a:pt x="28771" y="2106893"/>
                  </a:lnTo>
                  <a:lnTo>
                    <a:pt x="13106" y="2065793"/>
                  </a:lnTo>
                  <a:lnTo>
                    <a:pt x="3356" y="2022132"/>
                  </a:lnTo>
                  <a:lnTo>
                    <a:pt x="0" y="1976386"/>
                  </a:lnTo>
                  <a:lnTo>
                    <a:pt x="0" y="309499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21181" y="4345940"/>
            <a:ext cx="1672589" cy="172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55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Рабочая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45"/>
              </a:lnSpc>
            </a:pPr>
            <a:r>
              <a:rPr sz="1800" b="1" spc="-5" dirty="0">
                <a:latin typeface="Calibri"/>
                <a:cs typeface="Calibri"/>
              </a:rPr>
              <a:t>адаптированная</a:t>
            </a:r>
            <a:endParaRPr sz="1800">
              <a:latin typeface="Calibri"/>
              <a:cs typeface="Calibri"/>
            </a:endParaRPr>
          </a:p>
          <a:p>
            <a:pPr marL="273050" marR="266065" algn="ctr">
              <a:lnSpc>
                <a:spcPts val="1939"/>
              </a:lnSpc>
              <a:spcBef>
                <a:spcPts val="140"/>
              </a:spcBef>
            </a:pPr>
            <a:r>
              <a:rPr sz="1800" b="1" spc="-5" dirty="0">
                <a:latin typeface="Calibri"/>
                <a:cs typeface="Calibri"/>
              </a:rPr>
              <a:t>пр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грамма  </a:t>
            </a:r>
            <a:r>
              <a:rPr sz="1800" b="1" spc="-5" dirty="0">
                <a:latin typeface="Calibri"/>
                <a:cs typeface="Calibri"/>
              </a:rPr>
              <a:t>группы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15"/>
              </a:spcBef>
            </a:pPr>
            <a:r>
              <a:rPr sz="1800" b="1" spc="-30" dirty="0">
                <a:latin typeface="Calibri"/>
                <a:cs typeface="Calibri"/>
              </a:rPr>
              <a:t>(УО,ЗПР,РДА,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z="1800" b="1" spc="-30" dirty="0">
                <a:latin typeface="Calibri"/>
                <a:cs typeface="Calibri"/>
              </a:rPr>
              <a:t>ТНР..)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73087" y="963930"/>
            <a:ext cx="7097395" cy="3121660"/>
            <a:chOff x="773087" y="963930"/>
            <a:chExt cx="7097395" cy="3121660"/>
          </a:xfrm>
        </p:grpSpPr>
        <p:sp>
          <p:nvSpPr>
            <p:cNvPr id="16" name="object 16"/>
            <p:cNvSpPr/>
            <p:nvPr/>
          </p:nvSpPr>
          <p:spPr>
            <a:xfrm>
              <a:off x="1500124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4" h="572770">
                  <a:moveTo>
                    <a:pt x="374523" y="0"/>
                  </a:moveTo>
                  <a:lnTo>
                    <a:pt x="124840" y="0"/>
                  </a:lnTo>
                  <a:lnTo>
                    <a:pt x="124840" y="322580"/>
                  </a:lnTo>
                  <a:lnTo>
                    <a:pt x="0" y="322580"/>
                  </a:lnTo>
                  <a:lnTo>
                    <a:pt x="249681" y="572262"/>
                  </a:lnTo>
                  <a:lnTo>
                    <a:pt x="499363" y="322580"/>
                  </a:lnTo>
                  <a:lnTo>
                    <a:pt x="374523" y="32258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00124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4" h="572770">
                  <a:moveTo>
                    <a:pt x="374523" y="0"/>
                  </a:moveTo>
                  <a:lnTo>
                    <a:pt x="374523" y="322580"/>
                  </a:lnTo>
                  <a:lnTo>
                    <a:pt x="499363" y="322580"/>
                  </a:lnTo>
                  <a:lnTo>
                    <a:pt x="249681" y="572262"/>
                  </a:lnTo>
                  <a:lnTo>
                    <a:pt x="0" y="322580"/>
                  </a:lnTo>
                  <a:lnTo>
                    <a:pt x="124840" y="322580"/>
                  </a:lnTo>
                  <a:lnTo>
                    <a:pt x="124840" y="0"/>
                  </a:lnTo>
                  <a:lnTo>
                    <a:pt x="374523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86123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523" y="0"/>
                  </a:moveTo>
                  <a:lnTo>
                    <a:pt x="124840" y="0"/>
                  </a:lnTo>
                  <a:lnTo>
                    <a:pt x="124840" y="322580"/>
                  </a:lnTo>
                  <a:lnTo>
                    <a:pt x="0" y="322580"/>
                  </a:lnTo>
                  <a:lnTo>
                    <a:pt x="249681" y="572262"/>
                  </a:lnTo>
                  <a:lnTo>
                    <a:pt x="499363" y="322580"/>
                  </a:lnTo>
                  <a:lnTo>
                    <a:pt x="374523" y="32258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86123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523" y="0"/>
                  </a:moveTo>
                  <a:lnTo>
                    <a:pt x="374523" y="322580"/>
                  </a:lnTo>
                  <a:lnTo>
                    <a:pt x="499363" y="322580"/>
                  </a:lnTo>
                  <a:lnTo>
                    <a:pt x="249681" y="572262"/>
                  </a:lnTo>
                  <a:lnTo>
                    <a:pt x="0" y="322580"/>
                  </a:lnTo>
                  <a:lnTo>
                    <a:pt x="124840" y="322580"/>
                  </a:lnTo>
                  <a:lnTo>
                    <a:pt x="124840" y="0"/>
                  </a:lnTo>
                  <a:lnTo>
                    <a:pt x="374523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58126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396" y="0"/>
                  </a:moveTo>
                  <a:lnTo>
                    <a:pt x="124714" y="0"/>
                  </a:lnTo>
                  <a:lnTo>
                    <a:pt x="124714" y="322580"/>
                  </a:lnTo>
                  <a:lnTo>
                    <a:pt x="0" y="322580"/>
                  </a:lnTo>
                  <a:lnTo>
                    <a:pt x="249554" y="572262"/>
                  </a:lnTo>
                  <a:lnTo>
                    <a:pt x="499237" y="322580"/>
                  </a:lnTo>
                  <a:lnTo>
                    <a:pt x="374396" y="322580"/>
                  </a:lnTo>
                  <a:lnTo>
                    <a:pt x="37439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58126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396" y="0"/>
                  </a:moveTo>
                  <a:lnTo>
                    <a:pt x="374396" y="322580"/>
                  </a:lnTo>
                  <a:lnTo>
                    <a:pt x="499237" y="322580"/>
                  </a:lnTo>
                  <a:lnTo>
                    <a:pt x="249554" y="572262"/>
                  </a:lnTo>
                  <a:lnTo>
                    <a:pt x="0" y="322580"/>
                  </a:lnTo>
                  <a:lnTo>
                    <a:pt x="124714" y="322580"/>
                  </a:lnTo>
                  <a:lnTo>
                    <a:pt x="124714" y="0"/>
                  </a:lnTo>
                  <a:lnTo>
                    <a:pt x="37439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57875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523" y="0"/>
                  </a:moveTo>
                  <a:lnTo>
                    <a:pt x="124840" y="0"/>
                  </a:lnTo>
                  <a:lnTo>
                    <a:pt x="124840" y="322580"/>
                  </a:lnTo>
                  <a:lnTo>
                    <a:pt x="0" y="322580"/>
                  </a:lnTo>
                  <a:lnTo>
                    <a:pt x="249682" y="572262"/>
                  </a:lnTo>
                  <a:lnTo>
                    <a:pt x="499237" y="322580"/>
                  </a:lnTo>
                  <a:lnTo>
                    <a:pt x="374523" y="32258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57875" y="3500500"/>
              <a:ext cx="499745" cy="572770"/>
            </a:xfrm>
            <a:custGeom>
              <a:avLst/>
              <a:gdLst/>
              <a:ahLst/>
              <a:cxnLst/>
              <a:rect l="l" t="t" r="r" b="b"/>
              <a:pathLst>
                <a:path w="499745" h="572770">
                  <a:moveTo>
                    <a:pt x="374523" y="0"/>
                  </a:moveTo>
                  <a:lnTo>
                    <a:pt x="374523" y="322580"/>
                  </a:lnTo>
                  <a:lnTo>
                    <a:pt x="499237" y="322580"/>
                  </a:lnTo>
                  <a:lnTo>
                    <a:pt x="249682" y="572262"/>
                  </a:lnTo>
                  <a:lnTo>
                    <a:pt x="0" y="322580"/>
                  </a:lnTo>
                  <a:lnTo>
                    <a:pt x="124840" y="322580"/>
                  </a:lnTo>
                  <a:lnTo>
                    <a:pt x="124840" y="0"/>
                  </a:lnTo>
                  <a:lnTo>
                    <a:pt x="374523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71875" y="1785874"/>
              <a:ext cx="2000250" cy="1143000"/>
            </a:xfrm>
            <a:custGeom>
              <a:avLst/>
              <a:gdLst/>
              <a:ahLst/>
              <a:cxnLst/>
              <a:rect l="l" t="t" r="r" b="b"/>
              <a:pathLst>
                <a:path w="2000250" h="1143000">
                  <a:moveTo>
                    <a:pt x="1500251" y="0"/>
                  </a:moveTo>
                  <a:lnTo>
                    <a:pt x="499999" y="0"/>
                  </a:lnTo>
                  <a:lnTo>
                    <a:pt x="499999" y="571500"/>
                  </a:lnTo>
                  <a:lnTo>
                    <a:pt x="0" y="571500"/>
                  </a:lnTo>
                  <a:lnTo>
                    <a:pt x="1000125" y="1143000"/>
                  </a:lnTo>
                  <a:lnTo>
                    <a:pt x="2000250" y="571500"/>
                  </a:lnTo>
                  <a:lnTo>
                    <a:pt x="1500251" y="571500"/>
                  </a:lnTo>
                  <a:lnTo>
                    <a:pt x="150025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71875" y="1785874"/>
              <a:ext cx="2000250" cy="1143000"/>
            </a:xfrm>
            <a:custGeom>
              <a:avLst/>
              <a:gdLst/>
              <a:ahLst/>
              <a:cxnLst/>
              <a:rect l="l" t="t" r="r" b="b"/>
              <a:pathLst>
                <a:path w="2000250" h="1143000">
                  <a:moveTo>
                    <a:pt x="1500251" y="0"/>
                  </a:moveTo>
                  <a:lnTo>
                    <a:pt x="1500251" y="571500"/>
                  </a:lnTo>
                  <a:lnTo>
                    <a:pt x="2000250" y="571500"/>
                  </a:lnTo>
                  <a:lnTo>
                    <a:pt x="1000125" y="1143000"/>
                  </a:lnTo>
                  <a:lnTo>
                    <a:pt x="0" y="571500"/>
                  </a:lnTo>
                  <a:lnTo>
                    <a:pt x="499999" y="571500"/>
                  </a:lnTo>
                  <a:lnTo>
                    <a:pt x="499999" y="0"/>
                  </a:lnTo>
                  <a:lnTo>
                    <a:pt x="1500251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5787" y="976630"/>
              <a:ext cx="3571875" cy="1261745"/>
            </a:xfrm>
            <a:custGeom>
              <a:avLst/>
              <a:gdLst/>
              <a:ahLst/>
              <a:cxnLst/>
              <a:rect l="l" t="t" r="r" b="b"/>
              <a:pathLst>
                <a:path w="3571875" h="1261745">
                  <a:moveTo>
                    <a:pt x="3361651" y="0"/>
                  </a:moveTo>
                  <a:lnTo>
                    <a:pt x="210261" y="0"/>
                  </a:lnTo>
                  <a:lnTo>
                    <a:pt x="162048" y="5551"/>
                  </a:lnTo>
                  <a:lnTo>
                    <a:pt x="117791" y="21364"/>
                  </a:lnTo>
                  <a:lnTo>
                    <a:pt x="78751" y="46176"/>
                  </a:lnTo>
                  <a:lnTo>
                    <a:pt x="46190" y="78726"/>
                  </a:lnTo>
                  <a:lnTo>
                    <a:pt x="21370" y="117752"/>
                  </a:lnTo>
                  <a:lnTo>
                    <a:pt x="5552" y="161992"/>
                  </a:lnTo>
                  <a:lnTo>
                    <a:pt x="0" y="210185"/>
                  </a:lnTo>
                  <a:lnTo>
                    <a:pt x="0" y="1051179"/>
                  </a:lnTo>
                  <a:lnTo>
                    <a:pt x="5552" y="1099378"/>
                  </a:lnTo>
                  <a:lnTo>
                    <a:pt x="21370" y="1143636"/>
                  </a:lnTo>
                  <a:lnTo>
                    <a:pt x="46190" y="1182687"/>
                  </a:lnTo>
                  <a:lnTo>
                    <a:pt x="78751" y="1215264"/>
                  </a:lnTo>
                  <a:lnTo>
                    <a:pt x="117791" y="1240101"/>
                  </a:lnTo>
                  <a:lnTo>
                    <a:pt x="162048" y="1255932"/>
                  </a:lnTo>
                  <a:lnTo>
                    <a:pt x="210261" y="1261491"/>
                  </a:lnTo>
                  <a:lnTo>
                    <a:pt x="3361651" y="1261491"/>
                  </a:lnTo>
                  <a:lnTo>
                    <a:pt x="3409844" y="1255932"/>
                  </a:lnTo>
                  <a:lnTo>
                    <a:pt x="3454084" y="1240101"/>
                  </a:lnTo>
                  <a:lnTo>
                    <a:pt x="3493110" y="1215264"/>
                  </a:lnTo>
                  <a:lnTo>
                    <a:pt x="3525660" y="1182687"/>
                  </a:lnTo>
                  <a:lnTo>
                    <a:pt x="3550472" y="1143636"/>
                  </a:lnTo>
                  <a:lnTo>
                    <a:pt x="3566285" y="1099378"/>
                  </a:lnTo>
                  <a:lnTo>
                    <a:pt x="3571836" y="1051179"/>
                  </a:lnTo>
                  <a:lnTo>
                    <a:pt x="3571836" y="210185"/>
                  </a:lnTo>
                  <a:lnTo>
                    <a:pt x="3566285" y="161992"/>
                  </a:lnTo>
                  <a:lnTo>
                    <a:pt x="3550472" y="117752"/>
                  </a:lnTo>
                  <a:lnTo>
                    <a:pt x="3525660" y="78726"/>
                  </a:lnTo>
                  <a:lnTo>
                    <a:pt x="3493110" y="46176"/>
                  </a:lnTo>
                  <a:lnTo>
                    <a:pt x="3454084" y="21364"/>
                  </a:lnTo>
                  <a:lnTo>
                    <a:pt x="3409844" y="5551"/>
                  </a:lnTo>
                  <a:lnTo>
                    <a:pt x="33616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85787" y="976630"/>
              <a:ext cx="3571875" cy="1261745"/>
            </a:xfrm>
            <a:custGeom>
              <a:avLst/>
              <a:gdLst/>
              <a:ahLst/>
              <a:cxnLst/>
              <a:rect l="l" t="t" r="r" b="b"/>
              <a:pathLst>
                <a:path w="3571875" h="1261745">
                  <a:moveTo>
                    <a:pt x="0" y="210185"/>
                  </a:moveTo>
                  <a:lnTo>
                    <a:pt x="5552" y="161992"/>
                  </a:lnTo>
                  <a:lnTo>
                    <a:pt x="21370" y="117752"/>
                  </a:lnTo>
                  <a:lnTo>
                    <a:pt x="46190" y="78726"/>
                  </a:lnTo>
                  <a:lnTo>
                    <a:pt x="78751" y="46176"/>
                  </a:lnTo>
                  <a:lnTo>
                    <a:pt x="117791" y="21364"/>
                  </a:lnTo>
                  <a:lnTo>
                    <a:pt x="162048" y="5551"/>
                  </a:lnTo>
                  <a:lnTo>
                    <a:pt x="210261" y="0"/>
                  </a:lnTo>
                  <a:lnTo>
                    <a:pt x="3361651" y="0"/>
                  </a:lnTo>
                  <a:lnTo>
                    <a:pt x="3409844" y="5551"/>
                  </a:lnTo>
                  <a:lnTo>
                    <a:pt x="3454084" y="21364"/>
                  </a:lnTo>
                  <a:lnTo>
                    <a:pt x="3493110" y="46176"/>
                  </a:lnTo>
                  <a:lnTo>
                    <a:pt x="3525660" y="78726"/>
                  </a:lnTo>
                  <a:lnTo>
                    <a:pt x="3550472" y="117752"/>
                  </a:lnTo>
                  <a:lnTo>
                    <a:pt x="3566285" y="161992"/>
                  </a:lnTo>
                  <a:lnTo>
                    <a:pt x="3571836" y="210185"/>
                  </a:lnTo>
                  <a:lnTo>
                    <a:pt x="3571836" y="1051179"/>
                  </a:lnTo>
                  <a:lnTo>
                    <a:pt x="3566285" y="1099378"/>
                  </a:lnTo>
                  <a:lnTo>
                    <a:pt x="3550472" y="1143636"/>
                  </a:lnTo>
                  <a:lnTo>
                    <a:pt x="3525660" y="1182687"/>
                  </a:lnTo>
                  <a:lnTo>
                    <a:pt x="3493110" y="1215264"/>
                  </a:lnTo>
                  <a:lnTo>
                    <a:pt x="3454084" y="1240101"/>
                  </a:lnTo>
                  <a:lnTo>
                    <a:pt x="3409844" y="1255932"/>
                  </a:lnTo>
                  <a:lnTo>
                    <a:pt x="3361651" y="1261491"/>
                  </a:lnTo>
                  <a:lnTo>
                    <a:pt x="210261" y="1261491"/>
                  </a:lnTo>
                  <a:lnTo>
                    <a:pt x="162048" y="1255932"/>
                  </a:lnTo>
                  <a:lnTo>
                    <a:pt x="117791" y="1240101"/>
                  </a:lnTo>
                  <a:lnTo>
                    <a:pt x="78751" y="1215264"/>
                  </a:lnTo>
                  <a:lnTo>
                    <a:pt x="46190" y="1182687"/>
                  </a:lnTo>
                  <a:lnTo>
                    <a:pt x="21370" y="1143636"/>
                  </a:lnTo>
                  <a:lnTo>
                    <a:pt x="5552" y="1099378"/>
                  </a:lnTo>
                  <a:lnTo>
                    <a:pt x="0" y="1051179"/>
                  </a:lnTo>
                  <a:lnTo>
                    <a:pt x="0" y="210185"/>
                  </a:lnTo>
                  <a:close/>
                </a:path>
              </a:pathLst>
            </a:custGeom>
            <a:ln w="25400">
              <a:solidFill>
                <a:srgbClr val="1B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96136" y="1179957"/>
            <a:ext cx="2750185" cy="80200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ctr">
              <a:lnSpc>
                <a:spcPts val="1970"/>
              </a:lnSpc>
              <a:spcBef>
                <a:spcPts val="325"/>
              </a:spcBef>
            </a:pPr>
            <a:r>
              <a:rPr sz="1800" b="1" spc="-5" dirty="0">
                <a:solidFill>
                  <a:srgbClr val="1F487C"/>
                </a:solidFill>
                <a:latin typeface="Calibri"/>
                <a:cs typeface="Calibri"/>
              </a:rPr>
              <a:t>Основная</a:t>
            </a:r>
            <a:r>
              <a:rPr sz="18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Calibri"/>
                <a:cs typeface="Calibri"/>
              </a:rPr>
              <a:t>образовательная </a:t>
            </a:r>
            <a:r>
              <a:rPr sz="1800" b="1" spc="-39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Calibri"/>
                <a:cs typeface="Calibri"/>
              </a:rPr>
              <a:t>программа</a:t>
            </a:r>
            <a:r>
              <a:rPr sz="18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F487C"/>
                </a:solidFill>
                <a:latin typeface="Calibri"/>
                <a:cs typeface="Calibri"/>
              </a:rPr>
              <a:t>дошкольного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ts val="1945"/>
              </a:lnSpc>
            </a:pP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образования</a:t>
            </a:r>
            <a:r>
              <a:rPr sz="1800" b="1" spc="-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1F487C"/>
                </a:solidFill>
                <a:latin typeface="Calibri"/>
                <a:cs typeface="Calibri"/>
              </a:rPr>
              <a:t>ДОУ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632071" y="915924"/>
            <a:ext cx="3646170" cy="1311275"/>
            <a:chOff x="4632071" y="915924"/>
            <a:chExt cx="3646170" cy="1311275"/>
          </a:xfrm>
        </p:grpSpPr>
        <p:sp>
          <p:nvSpPr>
            <p:cNvPr id="30" name="object 30"/>
            <p:cNvSpPr/>
            <p:nvPr/>
          </p:nvSpPr>
          <p:spPr>
            <a:xfrm>
              <a:off x="4644771" y="928624"/>
              <a:ext cx="3620770" cy="1285875"/>
            </a:xfrm>
            <a:custGeom>
              <a:avLst/>
              <a:gdLst/>
              <a:ahLst/>
              <a:cxnLst/>
              <a:rect l="l" t="t" r="r" b="b"/>
              <a:pathLst>
                <a:path w="3620770" h="1285875">
                  <a:moveTo>
                    <a:pt x="3406267" y="0"/>
                  </a:moveTo>
                  <a:lnTo>
                    <a:pt x="214375" y="0"/>
                  </a:lnTo>
                  <a:lnTo>
                    <a:pt x="165231" y="5663"/>
                  </a:lnTo>
                  <a:lnTo>
                    <a:pt x="120113" y="21795"/>
                  </a:lnTo>
                  <a:lnTo>
                    <a:pt x="80308" y="47106"/>
                  </a:lnTo>
                  <a:lnTo>
                    <a:pt x="47106" y="80308"/>
                  </a:lnTo>
                  <a:lnTo>
                    <a:pt x="21795" y="120113"/>
                  </a:lnTo>
                  <a:lnTo>
                    <a:pt x="5663" y="165231"/>
                  </a:lnTo>
                  <a:lnTo>
                    <a:pt x="0" y="214375"/>
                  </a:lnTo>
                  <a:lnTo>
                    <a:pt x="0" y="1071626"/>
                  </a:lnTo>
                  <a:lnTo>
                    <a:pt x="5663" y="1120763"/>
                  </a:lnTo>
                  <a:lnTo>
                    <a:pt x="21795" y="1165863"/>
                  </a:lnTo>
                  <a:lnTo>
                    <a:pt x="47106" y="1205643"/>
                  </a:lnTo>
                  <a:lnTo>
                    <a:pt x="80308" y="1238818"/>
                  </a:lnTo>
                  <a:lnTo>
                    <a:pt x="120113" y="1264105"/>
                  </a:lnTo>
                  <a:lnTo>
                    <a:pt x="165231" y="1280218"/>
                  </a:lnTo>
                  <a:lnTo>
                    <a:pt x="214375" y="1285875"/>
                  </a:lnTo>
                  <a:lnTo>
                    <a:pt x="3406267" y="1285875"/>
                  </a:lnTo>
                  <a:lnTo>
                    <a:pt x="3455411" y="1280218"/>
                  </a:lnTo>
                  <a:lnTo>
                    <a:pt x="3500529" y="1264105"/>
                  </a:lnTo>
                  <a:lnTo>
                    <a:pt x="3540334" y="1238818"/>
                  </a:lnTo>
                  <a:lnTo>
                    <a:pt x="3573536" y="1205643"/>
                  </a:lnTo>
                  <a:lnTo>
                    <a:pt x="3598847" y="1165863"/>
                  </a:lnTo>
                  <a:lnTo>
                    <a:pt x="3614979" y="1120763"/>
                  </a:lnTo>
                  <a:lnTo>
                    <a:pt x="3620643" y="1071626"/>
                  </a:lnTo>
                  <a:lnTo>
                    <a:pt x="3620643" y="214375"/>
                  </a:lnTo>
                  <a:lnTo>
                    <a:pt x="3614979" y="165231"/>
                  </a:lnTo>
                  <a:lnTo>
                    <a:pt x="3598847" y="120113"/>
                  </a:lnTo>
                  <a:lnTo>
                    <a:pt x="3573536" y="80308"/>
                  </a:lnTo>
                  <a:lnTo>
                    <a:pt x="3540334" y="47106"/>
                  </a:lnTo>
                  <a:lnTo>
                    <a:pt x="3500529" y="21795"/>
                  </a:lnTo>
                  <a:lnTo>
                    <a:pt x="3455411" y="5663"/>
                  </a:lnTo>
                  <a:lnTo>
                    <a:pt x="34062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644771" y="928624"/>
              <a:ext cx="3620770" cy="1285875"/>
            </a:xfrm>
            <a:custGeom>
              <a:avLst/>
              <a:gdLst/>
              <a:ahLst/>
              <a:cxnLst/>
              <a:rect l="l" t="t" r="r" b="b"/>
              <a:pathLst>
                <a:path w="3620770" h="1285875">
                  <a:moveTo>
                    <a:pt x="0" y="214375"/>
                  </a:moveTo>
                  <a:lnTo>
                    <a:pt x="5663" y="165231"/>
                  </a:lnTo>
                  <a:lnTo>
                    <a:pt x="21795" y="120113"/>
                  </a:lnTo>
                  <a:lnTo>
                    <a:pt x="47106" y="80308"/>
                  </a:lnTo>
                  <a:lnTo>
                    <a:pt x="80308" y="47106"/>
                  </a:lnTo>
                  <a:lnTo>
                    <a:pt x="120113" y="21795"/>
                  </a:lnTo>
                  <a:lnTo>
                    <a:pt x="165231" y="5663"/>
                  </a:lnTo>
                  <a:lnTo>
                    <a:pt x="214375" y="0"/>
                  </a:lnTo>
                  <a:lnTo>
                    <a:pt x="3406267" y="0"/>
                  </a:lnTo>
                  <a:lnTo>
                    <a:pt x="3455411" y="5663"/>
                  </a:lnTo>
                  <a:lnTo>
                    <a:pt x="3500529" y="21795"/>
                  </a:lnTo>
                  <a:lnTo>
                    <a:pt x="3540334" y="47106"/>
                  </a:lnTo>
                  <a:lnTo>
                    <a:pt x="3573536" y="80308"/>
                  </a:lnTo>
                  <a:lnTo>
                    <a:pt x="3598847" y="120113"/>
                  </a:lnTo>
                  <a:lnTo>
                    <a:pt x="3614979" y="165231"/>
                  </a:lnTo>
                  <a:lnTo>
                    <a:pt x="3620643" y="214375"/>
                  </a:lnTo>
                  <a:lnTo>
                    <a:pt x="3620643" y="1071626"/>
                  </a:lnTo>
                  <a:lnTo>
                    <a:pt x="3614979" y="1120763"/>
                  </a:lnTo>
                  <a:lnTo>
                    <a:pt x="3598847" y="1165863"/>
                  </a:lnTo>
                  <a:lnTo>
                    <a:pt x="3573536" y="1205643"/>
                  </a:lnTo>
                  <a:lnTo>
                    <a:pt x="3540334" y="1238818"/>
                  </a:lnTo>
                  <a:lnTo>
                    <a:pt x="3500529" y="1264105"/>
                  </a:lnTo>
                  <a:lnTo>
                    <a:pt x="3455411" y="1280218"/>
                  </a:lnTo>
                  <a:lnTo>
                    <a:pt x="3406267" y="1285875"/>
                  </a:lnTo>
                  <a:lnTo>
                    <a:pt x="214375" y="1285875"/>
                  </a:lnTo>
                  <a:lnTo>
                    <a:pt x="165231" y="1280218"/>
                  </a:lnTo>
                  <a:lnTo>
                    <a:pt x="120113" y="1264105"/>
                  </a:lnTo>
                  <a:lnTo>
                    <a:pt x="80308" y="1238818"/>
                  </a:lnTo>
                  <a:lnTo>
                    <a:pt x="47106" y="1205643"/>
                  </a:lnTo>
                  <a:lnTo>
                    <a:pt x="21795" y="1165863"/>
                  </a:lnTo>
                  <a:lnTo>
                    <a:pt x="5663" y="1120763"/>
                  </a:lnTo>
                  <a:lnTo>
                    <a:pt x="0" y="1071626"/>
                  </a:lnTo>
                  <a:lnTo>
                    <a:pt x="0" y="214375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951603" y="1030985"/>
            <a:ext cx="30994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Комплексная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адаптированная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образовательная программа 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дошкольного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1800" b="1" spc="3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для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детей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1-8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вида)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492377" y="2774060"/>
            <a:ext cx="6394450" cy="739140"/>
            <a:chOff x="1492377" y="2774060"/>
            <a:chExt cx="6394450" cy="739140"/>
          </a:xfrm>
        </p:grpSpPr>
        <p:sp>
          <p:nvSpPr>
            <p:cNvPr id="34" name="object 34"/>
            <p:cNvSpPr/>
            <p:nvPr/>
          </p:nvSpPr>
          <p:spPr>
            <a:xfrm>
              <a:off x="1505077" y="2786760"/>
              <a:ext cx="6369050" cy="713740"/>
            </a:xfrm>
            <a:custGeom>
              <a:avLst/>
              <a:gdLst/>
              <a:ahLst/>
              <a:cxnLst/>
              <a:rect l="l" t="t" r="r" b="b"/>
              <a:pathLst>
                <a:path w="6369050" h="713739">
                  <a:moveTo>
                    <a:pt x="6249924" y="0"/>
                  </a:moveTo>
                  <a:lnTo>
                    <a:pt x="118998" y="0"/>
                  </a:lnTo>
                  <a:lnTo>
                    <a:pt x="72705" y="9342"/>
                  </a:lnTo>
                  <a:lnTo>
                    <a:pt x="34877" y="34829"/>
                  </a:lnTo>
                  <a:lnTo>
                    <a:pt x="9360" y="72651"/>
                  </a:lnTo>
                  <a:lnTo>
                    <a:pt x="0" y="118999"/>
                  </a:lnTo>
                  <a:lnTo>
                    <a:pt x="0" y="594740"/>
                  </a:lnTo>
                  <a:lnTo>
                    <a:pt x="9360" y="641014"/>
                  </a:lnTo>
                  <a:lnTo>
                    <a:pt x="34877" y="678799"/>
                  </a:lnTo>
                  <a:lnTo>
                    <a:pt x="72705" y="704272"/>
                  </a:lnTo>
                  <a:lnTo>
                    <a:pt x="118998" y="713613"/>
                  </a:lnTo>
                  <a:lnTo>
                    <a:pt x="6249924" y="713613"/>
                  </a:lnTo>
                  <a:lnTo>
                    <a:pt x="6296217" y="704272"/>
                  </a:lnTo>
                  <a:lnTo>
                    <a:pt x="6334045" y="678799"/>
                  </a:lnTo>
                  <a:lnTo>
                    <a:pt x="6359562" y="641014"/>
                  </a:lnTo>
                  <a:lnTo>
                    <a:pt x="6368923" y="594740"/>
                  </a:lnTo>
                  <a:lnTo>
                    <a:pt x="6368923" y="118999"/>
                  </a:lnTo>
                  <a:lnTo>
                    <a:pt x="6359562" y="72651"/>
                  </a:lnTo>
                  <a:lnTo>
                    <a:pt x="6334045" y="34829"/>
                  </a:lnTo>
                  <a:lnTo>
                    <a:pt x="6296217" y="9342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05077" y="2786760"/>
              <a:ext cx="6369050" cy="713740"/>
            </a:xfrm>
            <a:custGeom>
              <a:avLst/>
              <a:gdLst/>
              <a:ahLst/>
              <a:cxnLst/>
              <a:rect l="l" t="t" r="r" b="b"/>
              <a:pathLst>
                <a:path w="6369050" h="713739">
                  <a:moveTo>
                    <a:pt x="0" y="118999"/>
                  </a:moveTo>
                  <a:lnTo>
                    <a:pt x="9360" y="72651"/>
                  </a:lnTo>
                  <a:lnTo>
                    <a:pt x="34877" y="34829"/>
                  </a:lnTo>
                  <a:lnTo>
                    <a:pt x="72705" y="9342"/>
                  </a:lnTo>
                  <a:lnTo>
                    <a:pt x="118998" y="0"/>
                  </a:lnTo>
                  <a:lnTo>
                    <a:pt x="6249924" y="0"/>
                  </a:lnTo>
                  <a:lnTo>
                    <a:pt x="6296217" y="9342"/>
                  </a:lnTo>
                  <a:lnTo>
                    <a:pt x="6334045" y="34829"/>
                  </a:lnTo>
                  <a:lnTo>
                    <a:pt x="6359562" y="72651"/>
                  </a:lnTo>
                  <a:lnTo>
                    <a:pt x="6368923" y="118999"/>
                  </a:lnTo>
                  <a:lnTo>
                    <a:pt x="6368923" y="594740"/>
                  </a:lnTo>
                  <a:lnTo>
                    <a:pt x="6359562" y="641014"/>
                  </a:lnTo>
                  <a:lnTo>
                    <a:pt x="6334045" y="678799"/>
                  </a:lnTo>
                  <a:lnTo>
                    <a:pt x="6296217" y="704272"/>
                  </a:lnTo>
                  <a:lnTo>
                    <a:pt x="6249924" y="713613"/>
                  </a:lnTo>
                  <a:lnTo>
                    <a:pt x="118998" y="713613"/>
                  </a:lnTo>
                  <a:lnTo>
                    <a:pt x="72705" y="704272"/>
                  </a:lnTo>
                  <a:lnTo>
                    <a:pt x="34877" y="678799"/>
                  </a:lnTo>
                  <a:lnTo>
                    <a:pt x="9360" y="641014"/>
                  </a:lnTo>
                  <a:lnTo>
                    <a:pt x="0" y="594740"/>
                  </a:lnTo>
                  <a:lnTo>
                    <a:pt x="0" y="118999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856994" y="2842386"/>
            <a:ext cx="5673090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02690" marR="5080" indent="-1190625">
              <a:lnSpc>
                <a:spcPts val="1970"/>
              </a:lnSpc>
              <a:spcBef>
                <a:spcPts val="325"/>
              </a:spcBef>
              <a:tabLst>
                <a:tab pos="4039235" algn="l"/>
              </a:tabLst>
            </a:pPr>
            <a:r>
              <a:rPr sz="1800" b="1" dirty="0">
                <a:latin typeface="Calibri"/>
                <a:cs typeface="Calibri"/>
              </a:rPr>
              <a:t>Адаптированная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основная </a:t>
            </a:r>
            <a:r>
              <a:rPr sz="1800" b="1" spc="-5" dirty="0">
                <a:latin typeface="Calibri"/>
                <a:cs typeface="Calibri"/>
              </a:rPr>
              <a:t>образовательная программа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дошкольного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образования	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ДОУ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987675" y="4059301"/>
            <a:ext cx="1882775" cy="2311400"/>
            <a:chOff x="2987675" y="4059301"/>
            <a:chExt cx="1882775" cy="2311400"/>
          </a:xfrm>
        </p:grpSpPr>
        <p:sp>
          <p:nvSpPr>
            <p:cNvPr id="38" name="object 38"/>
            <p:cNvSpPr/>
            <p:nvPr/>
          </p:nvSpPr>
          <p:spPr>
            <a:xfrm>
              <a:off x="3000375" y="4072001"/>
              <a:ext cx="1857375" cy="2286000"/>
            </a:xfrm>
            <a:custGeom>
              <a:avLst/>
              <a:gdLst/>
              <a:ahLst/>
              <a:cxnLst/>
              <a:rect l="l" t="t" r="r" b="b"/>
              <a:pathLst>
                <a:path w="1857375" h="2286000">
                  <a:moveTo>
                    <a:pt x="1547749" y="0"/>
                  </a:moveTo>
                  <a:lnTo>
                    <a:pt x="309499" y="0"/>
                  </a:lnTo>
                  <a:lnTo>
                    <a:pt x="263761" y="3355"/>
                  </a:lnTo>
                  <a:lnTo>
                    <a:pt x="220107" y="13103"/>
                  </a:lnTo>
                  <a:lnTo>
                    <a:pt x="179017" y="28763"/>
                  </a:lnTo>
                  <a:lnTo>
                    <a:pt x="140968" y="49859"/>
                  </a:lnTo>
                  <a:lnTo>
                    <a:pt x="106440" y="75911"/>
                  </a:lnTo>
                  <a:lnTo>
                    <a:pt x="75911" y="106440"/>
                  </a:lnTo>
                  <a:lnTo>
                    <a:pt x="49859" y="140968"/>
                  </a:lnTo>
                  <a:lnTo>
                    <a:pt x="28763" y="179017"/>
                  </a:lnTo>
                  <a:lnTo>
                    <a:pt x="13103" y="220107"/>
                  </a:lnTo>
                  <a:lnTo>
                    <a:pt x="3355" y="263761"/>
                  </a:lnTo>
                  <a:lnTo>
                    <a:pt x="0" y="309499"/>
                  </a:lnTo>
                  <a:lnTo>
                    <a:pt x="0" y="1976386"/>
                  </a:lnTo>
                  <a:lnTo>
                    <a:pt x="3355" y="2022132"/>
                  </a:lnTo>
                  <a:lnTo>
                    <a:pt x="13103" y="2065793"/>
                  </a:lnTo>
                  <a:lnTo>
                    <a:pt x="28763" y="2106893"/>
                  </a:lnTo>
                  <a:lnTo>
                    <a:pt x="49859" y="2144950"/>
                  </a:lnTo>
                  <a:lnTo>
                    <a:pt x="75911" y="2179488"/>
                  </a:lnTo>
                  <a:lnTo>
                    <a:pt x="106440" y="2210026"/>
                  </a:lnTo>
                  <a:lnTo>
                    <a:pt x="140968" y="2236085"/>
                  </a:lnTo>
                  <a:lnTo>
                    <a:pt x="179017" y="2257188"/>
                  </a:lnTo>
                  <a:lnTo>
                    <a:pt x="220107" y="2272854"/>
                  </a:lnTo>
                  <a:lnTo>
                    <a:pt x="263761" y="2282605"/>
                  </a:lnTo>
                  <a:lnTo>
                    <a:pt x="309499" y="2285961"/>
                  </a:lnTo>
                  <a:lnTo>
                    <a:pt x="1547749" y="2285961"/>
                  </a:lnTo>
                  <a:lnTo>
                    <a:pt x="1593518" y="2282605"/>
                  </a:lnTo>
                  <a:lnTo>
                    <a:pt x="1637197" y="2272854"/>
                  </a:lnTo>
                  <a:lnTo>
                    <a:pt x="1678308" y="2257188"/>
                  </a:lnTo>
                  <a:lnTo>
                    <a:pt x="1716373" y="2236085"/>
                  </a:lnTo>
                  <a:lnTo>
                    <a:pt x="1750913" y="2210026"/>
                  </a:lnTo>
                  <a:lnTo>
                    <a:pt x="1781451" y="2179488"/>
                  </a:lnTo>
                  <a:lnTo>
                    <a:pt x="1807509" y="2144950"/>
                  </a:lnTo>
                  <a:lnTo>
                    <a:pt x="1828608" y="2106893"/>
                  </a:lnTo>
                  <a:lnTo>
                    <a:pt x="1844271" y="2065793"/>
                  </a:lnTo>
                  <a:lnTo>
                    <a:pt x="1854019" y="2022132"/>
                  </a:lnTo>
                  <a:lnTo>
                    <a:pt x="1857375" y="1976386"/>
                  </a:lnTo>
                  <a:lnTo>
                    <a:pt x="1857375" y="309499"/>
                  </a:lnTo>
                  <a:lnTo>
                    <a:pt x="1854019" y="263761"/>
                  </a:lnTo>
                  <a:lnTo>
                    <a:pt x="1844271" y="220107"/>
                  </a:lnTo>
                  <a:lnTo>
                    <a:pt x="1828608" y="179017"/>
                  </a:lnTo>
                  <a:lnTo>
                    <a:pt x="1807509" y="140968"/>
                  </a:lnTo>
                  <a:lnTo>
                    <a:pt x="1781451" y="106440"/>
                  </a:lnTo>
                  <a:lnTo>
                    <a:pt x="1750913" y="75911"/>
                  </a:lnTo>
                  <a:lnTo>
                    <a:pt x="1716373" y="49859"/>
                  </a:lnTo>
                  <a:lnTo>
                    <a:pt x="1678308" y="28763"/>
                  </a:lnTo>
                  <a:lnTo>
                    <a:pt x="1637197" y="13103"/>
                  </a:lnTo>
                  <a:lnTo>
                    <a:pt x="1593518" y="3355"/>
                  </a:lnTo>
                  <a:lnTo>
                    <a:pt x="1547749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00375" y="4072001"/>
              <a:ext cx="1857375" cy="2286000"/>
            </a:xfrm>
            <a:custGeom>
              <a:avLst/>
              <a:gdLst/>
              <a:ahLst/>
              <a:cxnLst/>
              <a:rect l="l" t="t" r="r" b="b"/>
              <a:pathLst>
                <a:path w="1857375" h="2286000">
                  <a:moveTo>
                    <a:pt x="0" y="309499"/>
                  </a:moveTo>
                  <a:lnTo>
                    <a:pt x="3355" y="263761"/>
                  </a:lnTo>
                  <a:lnTo>
                    <a:pt x="13103" y="220107"/>
                  </a:lnTo>
                  <a:lnTo>
                    <a:pt x="28763" y="179017"/>
                  </a:lnTo>
                  <a:lnTo>
                    <a:pt x="49859" y="140968"/>
                  </a:lnTo>
                  <a:lnTo>
                    <a:pt x="75911" y="106440"/>
                  </a:lnTo>
                  <a:lnTo>
                    <a:pt x="106440" y="75911"/>
                  </a:lnTo>
                  <a:lnTo>
                    <a:pt x="140968" y="49859"/>
                  </a:lnTo>
                  <a:lnTo>
                    <a:pt x="179017" y="28763"/>
                  </a:lnTo>
                  <a:lnTo>
                    <a:pt x="220107" y="13103"/>
                  </a:lnTo>
                  <a:lnTo>
                    <a:pt x="263761" y="3355"/>
                  </a:lnTo>
                  <a:lnTo>
                    <a:pt x="309499" y="0"/>
                  </a:lnTo>
                  <a:lnTo>
                    <a:pt x="1547749" y="0"/>
                  </a:lnTo>
                  <a:lnTo>
                    <a:pt x="1593518" y="3355"/>
                  </a:lnTo>
                  <a:lnTo>
                    <a:pt x="1637197" y="13103"/>
                  </a:lnTo>
                  <a:lnTo>
                    <a:pt x="1678308" y="28763"/>
                  </a:lnTo>
                  <a:lnTo>
                    <a:pt x="1716373" y="49859"/>
                  </a:lnTo>
                  <a:lnTo>
                    <a:pt x="1750913" y="75911"/>
                  </a:lnTo>
                  <a:lnTo>
                    <a:pt x="1781451" y="106440"/>
                  </a:lnTo>
                  <a:lnTo>
                    <a:pt x="1807509" y="140968"/>
                  </a:lnTo>
                  <a:lnTo>
                    <a:pt x="1828608" y="179017"/>
                  </a:lnTo>
                  <a:lnTo>
                    <a:pt x="1844271" y="220107"/>
                  </a:lnTo>
                  <a:lnTo>
                    <a:pt x="1854019" y="263761"/>
                  </a:lnTo>
                  <a:lnTo>
                    <a:pt x="1857375" y="309499"/>
                  </a:lnTo>
                  <a:lnTo>
                    <a:pt x="1857375" y="1976386"/>
                  </a:lnTo>
                  <a:lnTo>
                    <a:pt x="1854019" y="2022132"/>
                  </a:lnTo>
                  <a:lnTo>
                    <a:pt x="1844271" y="2065793"/>
                  </a:lnTo>
                  <a:lnTo>
                    <a:pt x="1828608" y="2106893"/>
                  </a:lnTo>
                  <a:lnTo>
                    <a:pt x="1807509" y="2144950"/>
                  </a:lnTo>
                  <a:lnTo>
                    <a:pt x="1781451" y="2179488"/>
                  </a:lnTo>
                  <a:lnTo>
                    <a:pt x="1750913" y="2210026"/>
                  </a:lnTo>
                  <a:lnTo>
                    <a:pt x="1716373" y="2236085"/>
                  </a:lnTo>
                  <a:lnTo>
                    <a:pt x="1678308" y="2257188"/>
                  </a:lnTo>
                  <a:lnTo>
                    <a:pt x="1637197" y="2272854"/>
                  </a:lnTo>
                  <a:lnTo>
                    <a:pt x="1593518" y="2282605"/>
                  </a:lnTo>
                  <a:lnTo>
                    <a:pt x="1547749" y="2285961"/>
                  </a:lnTo>
                  <a:lnTo>
                    <a:pt x="309499" y="2285961"/>
                  </a:lnTo>
                  <a:lnTo>
                    <a:pt x="263761" y="2282605"/>
                  </a:lnTo>
                  <a:lnTo>
                    <a:pt x="220107" y="2272854"/>
                  </a:lnTo>
                  <a:lnTo>
                    <a:pt x="179017" y="2257188"/>
                  </a:lnTo>
                  <a:lnTo>
                    <a:pt x="140968" y="2236085"/>
                  </a:lnTo>
                  <a:lnTo>
                    <a:pt x="106440" y="2210026"/>
                  </a:lnTo>
                  <a:lnTo>
                    <a:pt x="75911" y="2179488"/>
                  </a:lnTo>
                  <a:lnTo>
                    <a:pt x="49859" y="2144950"/>
                  </a:lnTo>
                  <a:lnTo>
                    <a:pt x="28763" y="2106893"/>
                  </a:lnTo>
                  <a:lnTo>
                    <a:pt x="13103" y="2065793"/>
                  </a:lnTo>
                  <a:lnTo>
                    <a:pt x="3355" y="2022132"/>
                  </a:lnTo>
                  <a:lnTo>
                    <a:pt x="0" y="1976386"/>
                  </a:lnTo>
                  <a:lnTo>
                    <a:pt x="0" y="309499"/>
                  </a:lnTo>
                  <a:close/>
                </a:path>
              </a:pathLst>
            </a:custGeom>
            <a:ln w="253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061207" y="4222495"/>
            <a:ext cx="1737360" cy="19742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55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Рабочая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45"/>
              </a:lnSpc>
            </a:pPr>
            <a:r>
              <a:rPr sz="1800" b="1" spc="-5" dirty="0">
                <a:latin typeface="Calibri"/>
                <a:cs typeface="Calibri"/>
              </a:rPr>
              <a:t>адаптированная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45"/>
              </a:lnSpc>
            </a:pPr>
            <a:r>
              <a:rPr sz="1800" b="1" spc="-5" dirty="0">
                <a:latin typeface="Calibri"/>
                <a:cs typeface="Calibri"/>
              </a:rPr>
              <a:t>программа</a:t>
            </a:r>
            <a:endParaRPr sz="1800">
              <a:latin typeface="Calibri"/>
              <a:cs typeface="Calibri"/>
            </a:endParaRPr>
          </a:p>
          <a:p>
            <a:pPr marL="12700" marR="5080" indent="-635" algn="ctr">
              <a:lnSpc>
                <a:spcPts val="1939"/>
              </a:lnSpc>
              <a:spcBef>
                <a:spcPts val="140"/>
              </a:spcBef>
            </a:pPr>
            <a:r>
              <a:rPr sz="1800" b="1" spc="-10" dirty="0">
                <a:latin typeface="Calibri"/>
                <a:cs typeface="Calibri"/>
              </a:rPr>
              <a:t>учителя-дефек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т</a:t>
            </a:r>
            <a:r>
              <a:rPr sz="1800" b="1" spc="-3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ло</a:t>
            </a:r>
            <a:r>
              <a:rPr sz="1800" b="1" spc="-1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а(л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spc="-1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оп</a:t>
            </a:r>
            <a:r>
              <a:rPr sz="1800" b="1" spc="-15" dirty="0">
                <a:latin typeface="Calibri"/>
                <a:cs typeface="Calibri"/>
              </a:rPr>
              <a:t>е</a:t>
            </a:r>
            <a:r>
              <a:rPr sz="1800" b="1" spc="-5" dirty="0">
                <a:latin typeface="Calibri"/>
                <a:cs typeface="Calibri"/>
              </a:rPr>
              <a:t>да)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15"/>
              </a:spcBef>
            </a:pPr>
            <a:r>
              <a:rPr sz="1800" b="1" spc="-30" dirty="0">
                <a:latin typeface="Calibri"/>
                <a:cs typeface="Calibri"/>
              </a:rPr>
              <a:t>(УО,ЗПР,РДА,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z="1800" b="1" spc="-30" dirty="0">
                <a:latin typeface="Calibri"/>
                <a:cs typeface="Calibri"/>
              </a:rPr>
              <a:t>ТНР..)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02301" y="4059301"/>
            <a:ext cx="3597275" cy="2311400"/>
            <a:chOff x="5202301" y="4059301"/>
            <a:chExt cx="3597275" cy="2311400"/>
          </a:xfrm>
        </p:grpSpPr>
        <p:sp>
          <p:nvSpPr>
            <p:cNvPr id="42" name="object 42"/>
            <p:cNvSpPr/>
            <p:nvPr/>
          </p:nvSpPr>
          <p:spPr>
            <a:xfrm>
              <a:off x="5215001" y="4072001"/>
              <a:ext cx="3571875" cy="2286000"/>
            </a:xfrm>
            <a:custGeom>
              <a:avLst/>
              <a:gdLst/>
              <a:ahLst/>
              <a:cxnLst/>
              <a:rect l="l" t="t" r="r" b="b"/>
              <a:pathLst>
                <a:path w="3571875" h="2286000">
                  <a:moveTo>
                    <a:pt x="3190875" y="0"/>
                  </a:moveTo>
                  <a:lnTo>
                    <a:pt x="381000" y="0"/>
                  </a:lnTo>
                  <a:lnTo>
                    <a:pt x="333204" y="2968"/>
                  </a:lnTo>
                  <a:lnTo>
                    <a:pt x="287181" y="11634"/>
                  </a:lnTo>
                  <a:lnTo>
                    <a:pt x="243288" y="25643"/>
                  </a:lnTo>
                  <a:lnTo>
                    <a:pt x="201881" y="44636"/>
                  </a:lnTo>
                  <a:lnTo>
                    <a:pt x="163318" y="68257"/>
                  </a:lnTo>
                  <a:lnTo>
                    <a:pt x="127955" y="96149"/>
                  </a:lnTo>
                  <a:lnTo>
                    <a:pt x="96149" y="127955"/>
                  </a:lnTo>
                  <a:lnTo>
                    <a:pt x="68257" y="163318"/>
                  </a:lnTo>
                  <a:lnTo>
                    <a:pt x="44636" y="201881"/>
                  </a:lnTo>
                  <a:lnTo>
                    <a:pt x="25643" y="243288"/>
                  </a:lnTo>
                  <a:lnTo>
                    <a:pt x="11634" y="287181"/>
                  </a:lnTo>
                  <a:lnTo>
                    <a:pt x="2968" y="333204"/>
                  </a:lnTo>
                  <a:lnTo>
                    <a:pt x="0" y="381000"/>
                  </a:lnTo>
                  <a:lnTo>
                    <a:pt x="0" y="1904949"/>
                  </a:lnTo>
                  <a:lnTo>
                    <a:pt x="2968" y="1952742"/>
                  </a:lnTo>
                  <a:lnTo>
                    <a:pt x="11634" y="1998764"/>
                  </a:lnTo>
                  <a:lnTo>
                    <a:pt x="25643" y="2042657"/>
                  </a:lnTo>
                  <a:lnTo>
                    <a:pt x="44636" y="2084064"/>
                  </a:lnTo>
                  <a:lnTo>
                    <a:pt x="68257" y="2122629"/>
                  </a:lnTo>
                  <a:lnTo>
                    <a:pt x="96149" y="2157994"/>
                  </a:lnTo>
                  <a:lnTo>
                    <a:pt x="127955" y="2189802"/>
                  </a:lnTo>
                  <a:lnTo>
                    <a:pt x="163318" y="2217696"/>
                  </a:lnTo>
                  <a:lnTo>
                    <a:pt x="201881" y="2241320"/>
                  </a:lnTo>
                  <a:lnTo>
                    <a:pt x="243288" y="2260315"/>
                  </a:lnTo>
                  <a:lnTo>
                    <a:pt x="287181" y="2274325"/>
                  </a:lnTo>
                  <a:lnTo>
                    <a:pt x="333204" y="2282993"/>
                  </a:lnTo>
                  <a:lnTo>
                    <a:pt x="381000" y="2285961"/>
                  </a:lnTo>
                  <a:lnTo>
                    <a:pt x="3190875" y="2285961"/>
                  </a:lnTo>
                  <a:lnTo>
                    <a:pt x="3238670" y="2282993"/>
                  </a:lnTo>
                  <a:lnTo>
                    <a:pt x="3284693" y="2274325"/>
                  </a:lnTo>
                  <a:lnTo>
                    <a:pt x="3328586" y="2260315"/>
                  </a:lnTo>
                  <a:lnTo>
                    <a:pt x="3369993" y="2241320"/>
                  </a:lnTo>
                  <a:lnTo>
                    <a:pt x="3408556" y="2217696"/>
                  </a:lnTo>
                  <a:lnTo>
                    <a:pt x="3443919" y="2189802"/>
                  </a:lnTo>
                  <a:lnTo>
                    <a:pt x="3475725" y="2157994"/>
                  </a:lnTo>
                  <a:lnTo>
                    <a:pt x="3503617" y="2122629"/>
                  </a:lnTo>
                  <a:lnTo>
                    <a:pt x="3527238" y="2084064"/>
                  </a:lnTo>
                  <a:lnTo>
                    <a:pt x="3546231" y="2042657"/>
                  </a:lnTo>
                  <a:lnTo>
                    <a:pt x="3560240" y="1998764"/>
                  </a:lnTo>
                  <a:lnTo>
                    <a:pt x="3568906" y="1952742"/>
                  </a:lnTo>
                  <a:lnTo>
                    <a:pt x="3571875" y="1904949"/>
                  </a:lnTo>
                  <a:lnTo>
                    <a:pt x="3571875" y="381000"/>
                  </a:lnTo>
                  <a:lnTo>
                    <a:pt x="3568906" y="333204"/>
                  </a:lnTo>
                  <a:lnTo>
                    <a:pt x="3560240" y="287181"/>
                  </a:lnTo>
                  <a:lnTo>
                    <a:pt x="3546231" y="243288"/>
                  </a:lnTo>
                  <a:lnTo>
                    <a:pt x="3527238" y="201881"/>
                  </a:lnTo>
                  <a:lnTo>
                    <a:pt x="3503617" y="163318"/>
                  </a:lnTo>
                  <a:lnTo>
                    <a:pt x="3475725" y="127955"/>
                  </a:lnTo>
                  <a:lnTo>
                    <a:pt x="3443919" y="96149"/>
                  </a:lnTo>
                  <a:lnTo>
                    <a:pt x="3408556" y="68257"/>
                  </a:lnTo>
                  <a:lnTo>
                    <a:pt x="3369993" y="44636"/>
                  </a:lnTo>
                  <a:lnTo>
                    <a:pt x="3328586" y="25643"/>
                  </a:lnTo>
                  <a:lnTo>
                    <a:pt x="3284693" y="11634"/>
                  </a:lnTo>
                  <a:lnTo>
                    <a:pt x="3238670" y="2968"/>
                  </a:lnTo>
                  <a:lnTo>
                    <a:pt x="3190875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15001" y="4072001"/>
              <a:ext cx="3571875" cy="2286000"/>
            </a:xfrm>
            <a:custGeom>
              <a:avLst/>
              <a:gdLst/>
              <a:ahLst/>
              <a:cxnLst/>
              <a:rect l="l" t="t" r="r" b="b"/>
              <a:pathLst>
                <a:path w="3571875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3190875" y="0"/>
                  </a:lnTo>
                  <a:lnTo>
                    <a:pt x="3238670" y="2968"/>
                  </a:lnTo>
                  <a:lnTo>
                    <a:pt x="3284693" y="11634"/>
                  </a:lnTo>
                  <a:lnTo>
                    <a:pt x="3328586" y="25643"/>
                  </a:lnTo>
                  <a:lnTo>
                    <a:pt x="3369993" y="44636"/>
                  </a:lnTo>
                  <a:lnTo>
                    <a:pt x="3408556" y="68257"/>
                  </a:lnTo>
                  <a:lnTo>
                    <a:pt x="3443919" y="96149"/>
                  </a:lnTo>
                  <a:lnTo>
                    <a:pt x="3475725" y="127955"/>
                  </a:lnTo>
                  <a:lnTo>
                    <a:pt x="3503617" y="163318"/>
                  </a:lnTo>
                  <a:lnTo>
                    <a:pt x="3527238" y="201881"/>
                  </a:lnTo>
                  <a:lnTo>
                    <a:pt x="3546231" y="243288"/>
                  </a:lnTo>
                  <a:lnTo>
                    <a:pt x="3560240" y="287181"/>
                  </a:lnTo>
                  <a:lnTo>
                    <a:pt x="3568906" y="333204"/>
                  </a:lnTo>
                  <a:lnTo>
                    <a:pt x="3571875" y="381000"/>
                  </a:lnTo>
                  <a:lnTo>
                    <a:pt x="3571875" y="1904949"/>
                  </a:lnTo>
                  <a:lnTo>
                    <a:pt x="3568906" y="1952742"/>
                  </a:lnTo>
                  <a:lnTo>
                    <a:pt x="3560240" y="1998764"/>
                  </a:lnTo>
                  <a:lnTo>
                    <a:pt x="3546231" y="2042657"/>
                  </a:lnTo>
                  <a:lnTo>
                    <a:pt x="3527238" y="2084064"/>
                  </a:lnTo>
                  <a:lnTo>
                    <a:pt x="3503617" y="2122629"/>
                  </a:lnTo>
                  <a:lnTo>
                    <a:pt x="3475725" y="2157994"/>
                  </a:lnTo>
                  <a:lnTo>
                    <a:pt x="3443919" y="2189802"/>
                  </a:lnTo>
                  <a:lnTo>
                    <a:pt x="3408556" y="2217696"/>
                  </a:lnTo>
                  <a:lnTo>
                    <a:pt x="3369993" y="2241320"/>
                  </a:lnTo>
                  <a:lnTo>
                    <a:pt x="3328586" y="2260315"/>
                  </a:lnTo>
                  <a:lnTo>
                    <a:pt x="3284693" y="2274325"/>
                  </a:lnTo>
                  <a:lnTo>
                    <a:pt x="3238670" y="2282993"/>
                  </a:lnTo>
                  <a:lnTo>
                    <a:pt x="3190875" y="2285961"/>
                  </a:lnTo>
                  <a:lnTo>
                    <a:pt x="381000" y="2285961"/>
                  </a:lnTo>
                  <a:lnTo>
                    <a:pt x="333204" y="2282993"/>
                  </a:lnTo>
                  <a:lnTo>
                    <a:pt x="287181" y="2274325"/>
                  </a:lnTo>
                  <a:lnTo>
                    <a:pt x="243288" y="2260315"/>
                  </a:lnTo>
                  <a:lnTo>
                    <a:pt x="201881" y="2241320"/>
                  </a:lnTo>
                  <a:lnTo>
                    <a:pt x="163318" y="2217696"/>
                  </a:lnTo>
                  <a:lnTo>
                    <a:pt x="127955" y="2189802"/>
                  </a:lnTo>
                  <a:lnTo>
                    <a:pt x="96149" y="2157994"/>
                  </a:lnTo>
                  <a:lnTo>
                    <a:pt x="68257" y="2122629"/>
                  </a:lnTo>
                  <a:lnTo>
                    <a:pt x="44636" y="2084064"/>
                  </a:lnTo>
                  <a:lnTo>
                    <a:pt x="25643" y="2042657"/>
                  </a:lnTo>
                  <a:lnTo>
                    <a:pt x="11634" y="1998764"/>
                  </a:lnTo>
                  <a:lnTo>
                    <a:pt x="2968" y="1952742"/>
                  </a:lnTo>
                  <a:lnTo>
                    <a:pt x="0" y="1904949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642864" y="4081017"/>
            <a:ext cx="2646045" cy="228409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65405" marR="59055" algn="ctr">
              <a:lnSpc>
                <a:spcPct val="90100"/>
              </a:lnSpc>
              <a:spcBef>
                <a:spcPts val="310"/>
              </a:spcBef>
            </a:pPr>
            <a:r>
              <a:rPr sz="1800" b="1" spc="-5" dirty="0">
                <a:latin typeface="Calibri"/>
                <a:cs typeface="Calibri"/>
              </a:rPr>
              <a:t>Рабочая адаптированная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программа </a:t>
            </a:r>
            <a:r>
              <a:rPr sz="1800" b="1" spc="-10" dirty="0">
                <a:latin typeface="Calibri"/>
                <a:cs typeface="Calibri"/>
              </a:rPr>
              <a:t>педагогов- </a:t>
            </a:r>
            <a:r>
              <a:rPr sz="1800" b="1" spc="-5" dirty="0">
                <a:latin typeface="Calibri"/>
                <a:cs typeface="Calibri"/>
              </a:rPr>
              <a:t> специалистов:</a:t>
            </a:r>
            <a:endParaRPr sz="1800">
              <a:latin typeface="Calibri"/>
              <a:cs typeface="Calibri"/>
            </a:endParaRPr>
          </a:p>
          <a:p>
            <a:pPr marL="523240" indent="-130175">
              <a:lnSpc>
                <a:spcPct val="100000"/>
              </a:lnSpc>
              <a:spcBef>
                <a:spcPts val="740"/>
              </a:spcBef>
              <a:buSzPct val="112500"/>
              <a:buFont typeface="Arial MT"/>
              <a:buChar char="•"/>
              <a:tabLst>
                <a:tab pos="523875" algn="l"/>
              </a:tabLst>
            </a:pPr>
            <a:r>
              <a:rPr sz="1600" b="1" spc="-10" dirty="0">
                <a:latin typeface="Calibri"/>
                <a:cs typeface="Calibri"/>
              </a:rPr>
              <a:t>педагога-психолога</a:t>
            </a:r>
            <a:endParaRPr sz="1600">
              <a:latin typeface="Calibri"/>
              <a:cs typeface="Calibri"/>
            </a:endParaRPr>
          </a:p>
          <a:p>
            <a:pPr marL="83820" indent="-71755">
              <a:lnSpc>
                <a:spcPct val="100000"/>
              </a:lnSpc>
              <a:spcBef>
                <a:spcPts val="625"/>
              </a:spcBef>
              <a:buSzPct val="93750"/>
              <a:buFont typeface="Arial MT"/>
              <a:buChar char="•"/>
              <a:tabLst>
                <a:tab pos="84455" algn="l"/>
              </a:tabLst>
            </a:pPr>
            <a:r>
              <a:rPr sz="1600" b="1" spc="-10" dirty="0">
                <a:latin typeface="Calibri"/>
                <a:cs typeface="Calibri"/>
              </a:rPr>
              <a:t>музыкального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руководителя</a:t>
            </a:r>
            <a:endParaRPr sz="1600">
              <a:latin typeface="Calibri"/>
              <a:cs typeface="Calibri"/>
            </a:endParaRPr>
          </a:p>
          <a:p>
            <a:pPr marL="104139" indent="-72390">
              <a:lnSpc>
                <a:spcPct val="100000"/>
              </a:lnSpc>
              <a:spcBef>
                <a:spcPts val="484"/>
              </a:spcBef>
              <a:buSzPct val="93750"/>
              <a:buFont typeface="Arial MT"/>
              <a:buChar char="•"/>
              <a:tabLst>
                <a:tab pos="104775" algn="l"/>
              </a:tabLst>
            </a:pPr>
            <a:r>
              <a:rPr sz="1600" b="1" spc="-10" dirty="0">
                <a:latin typeface="Calibri"/>
                <a:cs typeface="Calibri"/>
              </a:rPr>
              <a:t>инструктора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</a:t>
            </a:r>
            <a:r>
              <a:rPr sz="1600" b="1" spc="-15" dirty="0">
                <a:latin typeface="Calibri"/>
                <a:cs typeface="Calibri"/>
              </a:rPr>
              <a:t> физкультуре</a:t>
            </a:r>
            <a:endParaRPr sz="1600">
              <a:latin typeface="Calibri"/>
              <a:cs typeface="Calibri"/>
            </a:endParaRPr>
          </a:p>
          <a:p>
            <a:pPr marL="220345" marR="142240" lvl="1" indent="-220345">
              <a:lnSpc>
                <a:spcPts val="1730"/>
              </a:lnSpc>
              <a:spcBef>
                <a:spcPts val="695"/>
              </a:spcBef>
              <a:buSzPct val="93750"/>
              <a:buFont typeface="Arial MT"/>
              <a:buChar char="•"/>
              <a:tabLst>
                <a:tab pos="220345" algn="l"/>
              </a:tabLst>
            </a:pPr>
            <a:r>
              <a:rPr sz="1600" b="1" spc="-10" dirty="0">
                <a:latin typeface="Calibri"/>
                <a:cs typeface="Calibri"/>
              </a:rPr>
              <a:t>воспитателя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обучению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татарскому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языку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46" name="object 4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1235" cy="643255"/>
            <a:chOff x="533398" y="0"/>
            <a:chExt cx="8611235" cy="64325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1235" cy="643255"/>
            </a:xfrm>
            <a:custGeom>
              <a:avLst/>
              <a:gdLst/>
              <a:ahLst/>
              <a:cxnLst/>
              <a:rect l="l" t="t" r="r" b="b"/>
              <a:pathLst>
                <a:path w="8611235" h="643255">
                  <a:moveTo>
                    <a:pt x="0" y="642912"/>
                  </a:moveTo>
                  <a:lnTo>
                    <a:pt x="8610639" y="642912"/>
                  </a:lnTo>
                  <a:lnTo>
                    <a:pt x="8610639" y="0"/>
                  </a:lnTo>
                  <a:lnTo>
                    <a:pt x="0" y="0"/>
                  </a:lnTo>
                  <a:lnTo>
                    <a:pt x="0" y="642912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1308" y="0"/>
              <a:ext cx="6928104" cy="3230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8027" y="213359"/>
              <a:ext cx="2321052" cy="3840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133" y="0"/>
            <a:ext cx="6591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9420" marR="5080" indent="-427355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Образовательная</a:t>
            </a:r>
            <a:r>
              <a:rPr sz="1800" spc="-45" dirty="0"/>
              <a:t> </a:t>
            </a:r>
            <a:r>
              <a:rPr sz="1800" spc="-5" dirty="0"/>
              <a:t>программа </a:t>
            </a:r>
            <a:r>
              <a:rPr sz="1800" spc="-65" dirty="0"/>
              <a:t>ДОУ,</a:t>
            </a:r>
            <a:r>
              <a:rPr sz="1800" spc="5" dirty="0"/>
              <a:t> </a:t>
            </a:r>
            <a:r>
              <a:rPr sz="1800" spc="-5" dirty="0"/>
              <a:t>осуществляющей</a:t>
            </a:r>
            <a:r>
              <a:rPr sz="1800" spc="-35" dirty="0"/>
              <a:t> </a:t>
            </a:r>
            <a:r>
              <a:rPr sz="1800" dirty="0"/>
              <a:t>образование </a:t>
            </a:r>
            <a:r>
              <a:rPr sz="1800" spc="-390" dirty="0"/>
              <a:t> </a:t>
            </a:r>
            <a:r>
              <a:rPr sz="1800" spc="-10" dirty="0"/>
              <a:t>обучающихся</a:t>
            </a:r>
            <a:r>
              <a:rPr sz="1800" spc="-20" dirty="0"/>
              <a:t> </a:t>
            </a:r>
            <a:r>
              <a:rPr sz="1800" dirty="0"/>
              <a:t>с</a:t>
            </a:r>
            <a:r>
              <a:rPr sz="1800" spc="-5" dirty="0"/>
              <a:t> ОВЗ</a:t>
            </a:r>
            <a:r>
              <a:rPr sz="1800" spc="10" dirty="0"/>
              <a:t> </a:t>
            </a:r>
            <a:r>
              <a:rPr sz="1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совместно</a:t>
            </a:r>
            <a:r>
              <a:rPr sz="1800" spc="-25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с</a:t>
            </a:r>
            <a:r>
              <a:rPr sz="1800" spc="-5" dirty="0">
                <a:solidFill>
                  <a:srgbClr val="FF0000"/>
                </a:solidFill>
              </a:rPr>
              <a:t> другими</a:t>
            </a:r>
            <a:r>
              <a:rPr sz="1800" spc="5" dirty="0">
                <a:solidFill>
                  <a:srgbClr val="FF0000"/>
                </a:solidFill>
              </a:rPr>
              <a:t> </a:t>
            </a:r>
            <a:r>
              <a:rPr sz="1800" spc="-5" dirty="0">
                <a:solidFill>
                  <a:srgbClr val="FF0000"/>
                </a:solidFill>
              </a:rPr>
              <a:t>обучающимися</a:t>
            </a:r>
            <a:endParaRPr sz="1800"/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grpSp>
        <p:nvGrpSpPr>
          <p:cNvPr id="7" name="object 7"/>
          <p:cNvGrpSpPr/>
          <p:nvPr/>
        </p:nvGrpSpPr>
        <p:grpSpPr>
          <a:xfrm>
            <a:off x="1000099" y="785748"/>
            <a:ext cx="2715260" cy="1213485"/>
            <a:chOff x="1000099" y="785748"/>
            <a:chExt cx="2715260" cy="1213485"/>
          </a:xfrm>
        </p:grpSpPr>
        <p:sp>
          <p:nvSpPr>
            <p:cNvPr id="8" name="object 8"/>
            <p:cNvSpPr/>
            <p:nvPr/>
          </p:nvSpPr>
          <p:spPr>
            <a:xfrm>
              <a:off x="1000099" y="785748"/>
              <a:ext cx="2715260" cy="1213485"/>
            </a:xfrm>
            <a:custGeom>
              <a:avLst/>
              <a:gdLst/>
              <a:ahLst/>
              <a:cxnLst/>
              <a:rect l="l" t="t" r="r" b="b"/>
              <a:pathLst>
                <a:path w="2715260" h="1213485">
                  <a:moveTo>
                    <a:pt x="2512466" y="0"/>
                  </a:moveTo>
                  <a:lnTo>
                    <a:pt x="202209" y="0"/>
                  </a:lnTo>
                  <a:lnTo>
                    <a:pt x="155846" y="5341"/>
                  </a:lnTo>
                  <a:lnTo>
                    <a:pt x="113285" y="20558"/>
                  </a:lnTo>
                  <a:lnTo>
                    <a:pt x="75740" y="44437"/>
                  </a:lnTo>
                  <a:lnTo>
                    <a:pt x="44425" y="75764"/>
                  </a:lnTo>
                  <a:lnTo>
                    <a:pt x="20553" y="113328"/>
                  </a:lnTo>
                  <a:lnTo>
                    <a:pt x="5340" y="155914"/>
                  </a:lnTo>
                  <a:lnTo>
                    <a:pt x="0" y="202311"/>
                  </a:lnTo>
                  <a:lnTo>
                    <a:pt x="0" y="1011047"/>
                  </a:lnTo>
                  <a:lnTo>
                    <a:pt x="5340" y="1057443"/>
                  </a:lnTo>
                  <a:lnTo>
                    <a:pt x="20553" y="1100029"/>
                  </a:lnTo>
                  <a:lnTo>
                    <a:pt x="44425" y="1137593"/>
                  </a:lnTo>
                  <a:lnTo>
                    <a:pt x="75740" y="1168920"/>
                  </a:lnTo>
                  <a:lnTo>
                    <a:pt x="113285" y="1192799"/>
                  </a:lnTo>
                  <a:lnTo>
                    <a:pt x="155846" y="1208016"/>
                  </a:lnTo>
                  <a:lnTo>
                    <a:pt x="202209" y="1213358"/>
                  </a:lnTo>
                  <a:lnTo>
                    <a:pt x="2512466" y="1213358"/>
                  </a:lnTo>
                  <a:lnTo>
                    <a:pt x="2558815" y="1208016"/>
                  </a:lnTo>
                  <a:lnTo>
                    <a:pt x="2601368" y="1192799"/>
                  </a:lnTo>
                  <a:lnTo>
                    <a:pt x="2638909" y="1168920"/>
                  </a:lnTo>
                  <a:lnTo>
                    <a:pt x="2670223" y="1137593"/>
                  </a:lnTo>
                  <a:lnTo>
                    <a:pt x="2694094" y="1100029"/>
                  </a:lnTo>
                  <a:lnTo>
                    <a:pt x="2709308" y="1057443"/>
                  </a:lnTo>
                  <a:lnTo>
                    <a:pt x="2714650" y="1011047"/>
                  </a:lnTo>
                  <a:lnTo>
                    <a:pt x="2714650" y="202311"/>
                  </a:lnTo>
                  <a:lnTo>
                    <a:pt x="2709308" y="155914"/>
                  </a:lnTo>
                  <a:lnTo>
                    <a:pt x="2694094" y="113328"/>
                  </a:lnTo>
                  <a:lnTo>
                    <a:pt x="2670223" y="75764"/>
                  </a:lnTo>
                  <a:lnTo>
                    <a:pt x="2638909" y="44437"/>
                  </a:lnTo>
                  <a:lnTo>
                    <a:pt x="2601368" y="20558"/>
                  </a:lnTo>
                  <a:lnTo>
                    <a:pt x="2558815" y="5341"/>
                  </a:lnTo>
                  <a:lnTo>
                    <a:pt x="251246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3895" y="1164335"/>
              <a:ext cx="1831848" cy="38709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587753" y="1216278"/>
            <a:ext cx="1539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РЕБЕНОК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ОВЗ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92040" y="742187"/>
            <a:ext cx="3832860" cy="1667510"/>
            <a:chOff x="4892040" y="742187"/>
            <a:chExt cx="3832860" cy="16675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92040" y="768095"/>
              <a:ext cx="3813048" cy="16413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6316" y="742187"/>
              <a:ext cx="2567940" cy="3870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49952" y="992123"/>
              <a:ext cx="3774948" cy="3886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58256" y="1243583"/>
              <a:ext cx="1112520" cy="4861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52260" y="1243583"/>
              <a:ext cx="388620" cy="4861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22364" y="1243583"/>
              <a:ext cx="1042416" cy="4861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09032" y="1592579"/>
              <a:ext cx="3203448" cy="48615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084190" y="794765"/>
            <a:ext cx="3430270" cy="1150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algn="ctr">
              <a:lnSpc>
                <a:spcPts val="2065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АОП </a:t>
            </a:r>
            <a:r>
              <a:rPr sz="1800" b="1" spc="-5" dirty="0">
                <a:latin typeface="Calibri"/>
                <a:cs typeface="Calibri"/>
              </a:rPr>
              <a:t>(адаптированная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ts val="1980"/>
              </a:lnSpc>
              <a:spcBef>
                <a:spcPts val="120"/>
              </a:spcBef>
              <a:tabLst>
                <a:tab pos="3049905" algn="l"/>
              </a:tabLst>
            </a:pPr>
            <a:r>
              <a:rPr sz="1800" b="1" dirty="0">
                <a:latin typeface="Calibri"/>
                <a:cs typeface="Calibri"/>
              </a:rPr>
              <a:t>образова</a:t>
            </a:r>
            <a:r>
              <a:rPr sz="1800" b="1" spc="-20" dirty="0">
                <a:latin typeface="Calibri"/>
                <a:cs typeface="Calibri"/>
              </a:rPr>
              <a:t>те</a:t>
            </a:r>
            <a:r>
              <a:rPr sz="1800" b="1" dirty="0">
                <a:latin typeface="Calibri"/>
                <a:cs typeface="Calibri"/>
              </a:rPr>
              <a:t>льная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грамма	</a:t>
            </a:r>
            <a:r>
              <a:rPr sz="1800" b="1" spc="-5" dirty="0">
                <a:latin typeface="Calibri"/>
                <a:cs typeface="Calibri"/>
              </a:rPr>
              <a:t>для  </a:t>
            </a:r>
            <a:r>
              <a:rPr sz="1800" b="1" spc="-10" dirty="0">
                <a:latin typeface="Calibri"/>
                <a:cs typeface="Calibri"/>
              </a:rPr>
              <a:t>детей</a:t>
            </a:r>
            <a:r>
              <a:rPr sz="1800" b="1" spc="3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1-8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вида)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800" b="1" spc="-5" dirty="0">
                <a:latin typeface="Calibri"/>
                <a:cs typeface="Calibri"/>
              </a:rPr>
              <a:t>Индивидуальная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программа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702050" y="1201674"/>
            <a:ext cx="5026025" cy="3293110"/>
            <a:chOff x="3702050" y="1201674"/>
            <a:chExt cx="5026025" cy="3293110"/>
          </a:xfrm>
        </p:grpSpPr>
        <p:sp>
          <p:nvSpPr>
            <p:cNvPr id="21" name="object 21"/>
            <p:cNvSpPr/>
            <p:nvPr/>
          </p:nvSpPr>
          <p:spPr>
            <a:xfrm>
              <a:off x="3714750" y="1214374"/>
              <a:ext cx="1143000" cy="360680"/>
            </a:xfrm>
            <a:custGeom>
              <a:avLst/>
              <a:gdLst/>
              <a:ahLst/>
              <a:cxnLst/>
              <a:rect l="l" t="t" r="r" b="b"/>
              <a:pathLst>
                <a:path w="1143000" h="360680">
                  <a:moveTo>
                    <a:pt x="962787" y="0"/>
                  </a:moveTo>
                  <a:lnTo>
                    <a:pt x="962787" y="90170"/>
                  </a:lnTo>
                  <a:lnTo>
                    <a:pt x="0" y="90170"/>
                  </a:lnTo>
                  <a:lnTo>
                    <a:pt x="0" y="270383"/>
                  </a:lnTo>
                  <a:lnTo>
                    <a:pt x="962787" y="270383"/>
                  </a:lnTo>
                  <a:lnTo>
                    <a:pt x="962787" y="360425"/>
                  </a:lnTo>
                  <a:lnTo>
                    <a:pt x="1143000" y="180212"/>
                  </a:lnTo>
                  <a:lnTo>
                    <a:pt x="96278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14750" y="1214374"/>
              <a:ext cx="1143000" cy="360680"/>
            </a:xfrm>
            <a:custGeom>
              <a:avLst/>
              <a:gdLst/>
              <a:ahLst/>
              <a:cxnLst/>
              <a:rect l="l" t="t" r="r" b="b"/>
              <a:pathLst>
                <a:path w="1143000" h="360680">
                  <a:moveTo>
                    <a:pt x="0" y="90170"/>
                  </a:moveTo>
                  <a:lnTo>
                    <a:pt x="962787" y="90170"/>
                  </a:lnTo>
                  <a:lnTo>
                    <a:pt x="962787" y="0"/>
                  </a:lnTo>
                  <a:lnTo>
                    <a:pt x="1143000" y="180212"/>
                  </a:lnTo>
                  <a:lnTo>
                    <a:pt x="962787" y="360425"/>
                  </a:lnTo>
                  <a:lnTo>
                    <a:pt x="962787" y="270383"/>
                  </a:lnTo>
                  <a:lnTo>
                    <a:pt x="0" y="270383"/>
                  </a:lnTo>
                  <a:lnTo>
                    <a:pt x="0" y="9017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29250" y="2500249"/>
              <a:ext cx="3786504" cy="1572260"/>
            </a:xfrm>
            <a:custGeom>
              <a:avLst/>
              <a:gdLst/>
              <a:ahLst/>
              <a:cxnLst/>
              <a:rect l="l" t="t" r="r" b="b"/>
              <a:pathLst>
                <a:path w="3786504" h="1572260">
                  <a:moveTo>
                    <a:pt x="0" y="262000"/>
                  </a:moveTo>
                  <a:lnTo>
                    <a:pt x="4218" y="214918"/>
                  </a:lnTo>
                  <a:lnTo>
                    <a:pt x="16380" y="170598"/>
                  </a:lnTo>
                  <a:lnTo>
                    <a:pt x="35748" y="129784"/>
                  </a:lnTo>
                  <a:lnTo>
                    <a:pt x="61581" y="93216"/>
                  </a:lnTo>
                  <a:lnTo>
                    <a:pt x="93142" y="61634"/>
                  </a:lnTo>
                  <a:lnTo>
                    <a:pt x="129690" y="35781"/>
                  </a:lnTo>
                  <a:lnTo>
                    <a:pt x="170488" y="16396"/>
                  </a:lnTo>
                  <a:lnTo>
                    <a:pt x="214795" y="4222"/>
                  </a:lnTo>
                  <a:lnTo>
                    <a:pt x="261874" y="0"/>
                  </a:lnTo>
                  <a:lnTo>
                    <a:pt x="3524250" y="0"/>
                  </a:lnTo>
                  <a:lnTo>
                    <a:pt x="3571328" y="4222"/>
                  </a:lnTo>
                  <a:lnTo>
                    <a:pt x="3615635" y="16396"/>
                  </a:lnTo>
                  <a:lnTo>
                    <a:pt x="3656433" y="35781"/>
                  </a:lnTo>
                  <a:lnTo>
                    <a:pt x="3692981" y="61634"/>
                  </a:lnTo>
                  <a:lnTo>
                    <a:pt x="3724542" y="93216"/>
                  </a:lnTo>
                  <a:lnTo>
                    <a:pt x="3750375" y="129784"/>
                  </a:lnTo>
                  <a:lnTo>
                    <a:pt x="3769743" y="170598"/>
                  </a:lnTo>
                  <a:lnTo>
                    <a:pt x="3781905" y="214918"/>
                  </a:lnTo>
                  <a:lnTo>
                    <a:pt x="3786124" y="262000"/>
                  </a:lnTo>
                  <a:lnTo>
                    <a:pt x="3786124" y="1309751"/>
                  </a:lnTo>
                  <a:lnTo>
                    <a:pt x="3781905" y="1356833"/>
                  </a:lnTo>
                  <a:lnTo>
                    <a:pt x="3769743" y="1401153"/>
                  </a:lnTo>
                  <a:lnTo>
                    <a:pt x="3750375" y="1441967"/>
                  </a:lnTo>
                  <a:lnTo>
                    <a:pt x="3724542" y="1478535"/>
                  </a:lnTo>
                  <a:lnTo>
                    <a:pt x="3692981" y="1510117"/>
                  </a:lnTo>
                  <a:lnTo>
                    <a:pt x="3656433" y="1535970"/>
                  </a:lnTo>
                  <a:lnTo>
                    <a:pt x="3615635" y="1555355"/>
                  </a:lnTo>
                  <a:lnTo>
                    <a:pt x="3571328" y="1567529"/>
                  </a:lnTo>
                  <a:lnTo>
                    <a:pt x="3524250" y="1571752"/>
                  </a:lnTo>
                  <a:lnTo>
                    <a:pt x="261874" y="1571752"/>
                  </a:lnTo>
                  <a:lnTo>
                    <a:pt x="214795" y="1567529"/>
                  </a:lnTo>
                  <a:lnTo>
                    <a:pt x="170488" y="1555355"/>
                  </a:lnTo>
                  <a:lnTo>
                    <a:pt x="129690" y="1535970"/>
                  </a:lnTo>
                  <a:lnTo>
                    <a:pt x="93142" y="1510117"/>
                  </a:lnTo>
                  <a:lnTo>
                    <a:pt x="61581" y="1478535"/>
                  </a:lnTo>
                  <a:lnTo>
                    <a:pt x="35748" y="1441967"/>
                  </a:lnTo>
                  <a:lnTo>
                    <a:pt x="16380" y="1401153"/>
                  </a:lnTo>
                  <a:lnTo>
                    <a:pt x="4218" y="1356833"/>
                  </a:lnTo>
                  <a:lnTo>
                    <a:pt x="0" y="1309751"/>
                  </a:lnTo>
                  <a:lnTo>
                    <a:pt x="0" y="262000"/>
                  </a:lnTo>
                  <a:close/>
                </a:path>
              </a:pathLst>
            </a:custGeom>
            <a:ln w="25400">
              <a:solidFill>
                <a:srgbClr val="1B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24627" y="2567940"/>
              <a:ext cx="3534155" cy="15118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56047" y="2107691"/>
              <a:ext cx="3622548" cy="23865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72125" y="2594610"/>
              <a:ext cx="3438905" cy="141820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072125" y="2594610"/>
              <a:ext cx="3439160" cy="1418590"/>
            </a:xfrm>
            <a:custGeom>
              <a:avLst/>
              <a:gdLst/>
              <a:ahLst/>
              <a:cxnLst/>
              <a:rect l="l" t="t" r="r" b="b"/>
              <a:pathLst>
                <a:path w="3439159" h="1418589">
                  <a:moveTo>
                    <a:pt x="0" y="1418208"/>
                  </a:moveTo>
                  <a:lnTo>
                    <a:pt x="3438905" y="1418208"/>
                  </a:lnTo>
                  <a:lnTo>
                    <a:pt x="3438905" y="0"/>
                  </a:lnTo>
                  <a:lnTo>
                    <a:pt x="0" y="0"/>
                  </a:lnTo>
                  <a:lnTo>
                    <a:pt x="0" y="1418208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85232" y="2677668"/>
              <a:ext cx="3086100" cy="3840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90388" y="2951988"/>
              <a:ext cx="2877312" cy="3840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02223" y="3226308"/>
              <a:ext cx="2404872" cy="384047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5221985" y="2727705"/>
            <a:ext cx="313880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30" dirty="0" smtClean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образовательная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программа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дошкольного</a:t>
            </a:r>
            <a:endParaRPr sz="18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образования</a:t>
            </a:r>
            <a:r>
              <a:rPr sz="1800" b="1" spc="-85" dirty="0">
                <a:latin typeface="Calibri"/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(с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разделом,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согласно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ФГОС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ДО </a:t>
            </a:r>
            <a:r>
              <a:rPr sz="1800" b="1" spc="-3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п.2.11.2,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79093" y="4093845"/>
            <a:ext cx="7658734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в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группах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комбинированной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 smtClean="0">
                <a:latin typeface="Calibri"/>
                <a:cs typeface="Calibri"/>
              </a:rPr>
              <a:t>направленности</a:t>
            </a:r>
            <a:r>
              <a:rPr lang="ru-RU" sz="1600" b="1" spc="-10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259715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Для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ребенка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ОВЗ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базе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основной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дошкольного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образования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разрабатывается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реализуется</a:t>
            </a:r>
            <a:r>
              <a:rPr sz="1600" b="1" spc="-5" dirty="0">
                <a:latin typeface="Calibri"/>
                <a:cs typeface="Calibri"/>
              </a:rPr>
              <a:t> адаптированная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образовательная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программа(инклюзивное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образование)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учетом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особенностей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его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психофизического </a:t>
            </a:r>
            <a:r>
              <a:rPr sz="1600" b="1" spc="-5" dirty="0">
                <a:latin typeface="Calibri"/>
                <a:cs typeface="Calibri"/>
              </a:rPr>
              <a:t>развития,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alibri"/>
                <a:cs typeface="Calibri"/>
              </a:rPr>
              <a:t>индивидуальных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возможностей, обеспечивающая</a:t>
            </a:r>
            <a:r>
              <a:rPr sz="1600" b="1" spc="-10" dirty="0">
                <a:latin typeface="Calibri"/>
                <a:cs typeface="Calibri"/>
              </a:rPr>
              <a:t> коррекцию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нарушений развития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его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социальную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адаптацию.</a:t>
            </a:r>
            <a:endParaRPr sz="1600" dirty="0">
              <a:latin typeface="Calibri"/>
              <a:cs typeface="Calibri"/>
            </a:endParaRPr>
          </a:p>
          <a:p>
            <a:pPr marL="12700" marR="208915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Остальные</a:t>
            </a:r>
            <a:r>
              <a:rPr sz="1600" b="1" spc="-10" dirty="0">
                <a:latin typeface="Calibri"/>
                <a:cs typeface="Calibri"/>
              </a:rPr>
              <a:t> дети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группы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комбинированной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направленности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обучаются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основной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образовательной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программе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дошкольного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образования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</a:t>
            </a:r>
            <a:r>
              <a:rPr sz="1600" b="1" spc="-10" dirty="0" smtClean="0">
                <a:latin typeface="Calibri"/>
                <a:cs typeface="Calibri"/>
              </a:rPr>
              <a:t>ОП</a:t>
            </a:r>
            <a:r>
              <a:rPr sz="1600" b="1" spc="25" dirty="0" smtClean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ДО)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987399" y="2559050"/>
            <a:ext cx="2887980" cy="1238885"/>
            <a:chOff x="987399" y="2559050"/>
            <a:chExt cx="2887980" cy="1238885"/>
          </a:xfrm>
        </p:grpSpPr>
        <p:sp>
          <p:nvSpPr>
            <p:cNvPr id="34" name="object 34"/>
            <p:cNvSpPr/>
            <p:nvPr/>
          </p:nvSpPr>
          <p:spPr>
            <a:xfrm>
              <a:off x="1000099" y="2571750"/>
              <a:ext cx="2862580" cy="1213485"/>
            </a:xfrm>
            <a:custGeom>
              <a:avLst/>
              <a:gdLst/>
              <a:ahLst/>
              <a:cxnLst/>
              <a:rect l="l" t="t" r="r" b="b"/>
              <a:pathLst>
                <a:path w="2862579" h="1213485">
                  <a:moveTo>
                    <a:pt x="0" y="202184"/>
                  </a:moveTo>
                  <a:lnTo>
                    <a:pt x="5340" y="155834"/>
                  </a:lnTo>
                  <a:lnTo>
                    <a:pt x="20553" y="113281"/>
                  </a:lnTo>
                  <a:lnTo>
                    <a:pt x="44425" y="75740"/>
                  </a:lnTo>
                  <a:lnTo>
                    <a:pt x="75740" y="44427"/>
                  </a:lnTo>
                  <a:lnTo>
                    <a:pt x="113285" y="20555"/>
                  </a:lnTo>
                  <a:lnTo>
                    <a:pt x="155846" y="5341"/>
                  </a:lnTo>
                  <a:lnTo>
                    <a:pt x="202209" y="0"/>
                  </a:lnTo>
                  <a:lnTo>
                    <a:pt x="2659786" y="0"/>
                  </a:lnTo>
                  <a:lnTo>
                    <a:pt x="2706135" y="5341"/>
                  </a:lnTo>
                  <a:lnTo>
                    <a:pt x="2748688" y="20555"/>
                  </a:lnTo>
                  <a:lnTo>
                    <a:pt x="2786229" y="44427"/>
                  </a:lnTo>
                  <a:lnTo>
                    <a:pt x="2817543" y="75740"/>
                  </a:lnTo>
                  <a:lnTo>
                    <a:pt x="2841414" y="113281"/>
                  </a:lnTo>
                  <a:lnTo>
                    <a:pt x="2856628" y="155834"/>
                  </a:lnTo>
                  <a:lnTo>
                    <a:pt x="2861970" y="202184"/>
                  </a:lnTo>
                  <a:lnTo>
                    <a:pt x="2861970" y="1011047"/>
                  </a:lnTo>
                  <a:lnTo>
                    <a:pt x="2856628" y="1057396"/>
                  </a:lnTo>
                  <a:lnTo>
                    <a:pt x="2841414" y="1099949"/>
                  </a:lnTo>
                  <a:lnTo>
                    <a:pt x="2817543" y="1137490"/>
                  </a:lnTo>
                  <a:lnTo>
                    <a:pt x="2786229" y="1168803"/>
                  </a:lnTo>
                  <a:lnTo>
                    <a:pt x="2748688" y="1192675"/>
                  </a:lnTo>
                  <a:lnTo>
                    <a:pt x="2706135" y="1207889"/>
                  </a:lnTo>
                  <a:lnTo>
                    <a:pt x="2659786" y="1213231"/>
                  </a:lnTo>
                  <a:lnTo>
                    <a:pt x="202209" y="1213231"/>
                  </a:lnTo>
                  <a:lnTo>
                    <a:pt x="155846" y="1207889"/>
                  </a:lnTo>
                  <a:lnTo>
                    <a:pt x="113285" y="1192675"/>
                  </a:lnTo>
                  <a:lnTo>
                    <a:pt x="75740" y="1168803"/>
                  </a:lnTo>
                  <a:lnTo>
                    <a:pt x="44425" y="1137490"/>
                  </a:lnTo>
                  <a:lnTo>
                    <a:pt x="20553" y="1099949"/>
                  </a:lnTo>
                  <a:lnTo>
                    <a:pt x="5340" y="1057396"/>
                  </a:lnTo>
                  <a:lnTo>
                    <a:pt x="0" y="1011047"/>
                  </a:lnTo>
                  <a:lnTo>
                    <a:pt x="0" y="202184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59319" y="2630995"/>
              <a:ext cx="2743835" cy="1095375"/>
            </a:xfrm>
            <a:custGeom>
              <a:avLst/>
              <a:gdLst/>
              <a:ahLst/>
              <a:cxnLst/>
              <a:rect l="l" t="t" r="r" b="b"/>
              <a:pathLst>
                <a:path w="2743835" h="1095375">
                  <a:moveTo>
                    <a:pt x="2743581" y="0"/>
                  </a:moveTo>
                  <a:lnTo>
                    <a:pt x="0" y="0"/>
                  </a:lnTo>
                  <a:lnTo>
                    <a:pt x="0" y="1094803"/>
                  </a:lnTo>
                  <a:lnTo>
                    <a:pt x="2743581" y="1094803"/>
                  </a:lnTo>
                  <a:lnTo>
                    <a:pt x="2743581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59319" y="2630995"/>
              <a:ext cx="2743835" cy="1095375"/>
            </a:xfrm>
            <a:custGeom>
              <a:avLst/>
              <a:gdLst/>
              <a:ahLst/>
              <a:cxnLst/>
              <a:rect l="l" t="t" r="r" b="b"/>
              <a:pathLst>
                <a:path w="2743835" h="1095375">
                  <a:moveTo>
                    <a:pt x="0" y="1094803"/>
                  </a:moveTo>
                  <a:lnTo>
                    <a:pt x="2743581" y="1094803"/>
                  </a:lnTo>
                  <a:lnTo>
                    <a:pt x="2743581" y="0"/>
                  </a:lnTo>
                  <a:lnTo>
                    <a:pt x="0" y="0"/>
                  </a:lnTo>
                  <a:lnTo>
                    <a:pt x="0" y="1094803"/>
                  </a:lnTo>
                  <a:close/>
                </a:path>
              </a:pathLst>
            </a:custGeom>
            <a:ln w="25400">
              <a:solidFill>
                <a:srgbClr val="7088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5900" y="2950463"/>
              <a:ext cx="1915668" cy="38404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617344" y="3000247"/>
            <a:ext cx="1626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Остальные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дети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-4762" y="0"/>
            <a:ext cx="4804410" cy="6867525"/>
            <a:chOff x="-4762" y="0"/>
            <a:chExt cx="4804410" cy="6867525"/>
          </a:xfrm>
        </p:grpSpPr>
        <p:sp>
          <p:nvSpPr>
            <p:cNvPr id="40" name="object 4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643248" y="2857499"/>
              <a:ext cx="1143635" cy="360680"/>
            </a:xfrm>
            <a:custGeom>
              <a:avLst/>
              <a:gdLst/>
              <a:ahLst/>
              <a:cxnLst/>
              <a:rect l="l" t="t" r="r" b="b"/>
              <a:pathLst>
                <a:path w="1143635" h="360680">
                  <a:moveTo>
                    <a:pt x="962913" y="0"/>
                  </a:moveTo>
                  <a:lnTo>
                    <a:pt x="962913" y="90042"/>
                  </a:lnTo>
                  <a:lnTo>
                    <a:pt x="0" y="90042"/>
                  </a:lnTo>
                  <a:lnTo>
                    <a:pt x="0" y="270255"/>
                  </a:lnTo>
                  <a:lnTo>
                    <a:pt x="962913" y="270255"/>
                  </a:lnTo>
                  <a:lnTo>
                    <a:pt x="962913" y="360299"/>
                  </a:lnTo>
                  <a:lnTo>
                    <a:pt x="1143127" y="180212"/>
                  </a:lnTo>
                  <a:lnTo>
                    <a:pt x="96291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643248" y="2857499"/>
              <a:ext cx="1143635" cy="360680"/>
            </a:xfrm>
            <a:custGeom>
              <a:avLst/>
              <a:gdLst/>
              <a:ahLst/>
              <a:cxnLst/>
              <a:rect l="l" t="t" r="r" b="b"/>
              <a:pathLst>
                <a:path w="1143635" h="360680">
                  <a:moveTo>
                    <a:pt x="0" y="90042"/>
                  </a:moveTo>
                  <a:lnTo>
                    <a:pt x="962913" y="90042"/>
                  </a:lnTo>
                  <a:lnTo>
                    <a:pt x="962913" y="0"/>
                  </a:lnTo>
                  <a:lnTo>
                    <a:pt x="1143127" y="180212"/>
                  </a:lnTo>
                  <a:lnTo>
                    <a:pt x="962913" y="360299"/>
                  </a:lnTo>
                  <a:lnTo>
                    <a:pt x="962913" y="270255"/>
                  </a:lnTo>
                  <a:lnTo>
                    <a:pt x="0" y="270255"/>
                  </a:lnTo>
                  <a:lnTo>
                    <a:pt x="0" y="90042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143000"/>
            <a:chOff x="571474" y="0"/>
            <a:chExt cx="8572500" cy="1143000"/>
          </a:xfrm>
        </p:grpSpPr>
        <p:sp>
          <p:nvSpPr>
            <p:cNvPr id="3" name="object 3"/>
            <p:cNvSpPr/>
            <p:nvPr/>
          </p:nvSpPr>
          <p:spPr>
            <a:xfrm>
              <a:off x="571474" y="0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5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572500" y="1143000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5524" y="105155"/>
              <a:ext cx="6702552" cy="81991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7657" y="221945"/>
            <a:ext cx="60604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Содержание</a:t>
            </a:r>
            <a:r>
              <a:rPr sz="4000" spc="-20" dirty="0"/>
              <a:t> </a:t>
            </a:r>
            <a:r>
              <a:rPr sz="4000" spc="-35" dirty="0"/>
              <a:t>АООП</a:t>
            </a:r>
            <a:r>
              <a:rPr sz="4000" spc="-20" dirty="0"/>
              <a:t> </a:t>
            </a:r>
            <a:r>
              <a:rPr sz="4000" spc="-45" dirty="0"/>
              <a:t>ДО</a:t>
            </a:r>
            <a:r>
              <a:rPr sz="4000" spc="-20" dirty="0"/>
              <a:t> </a:t>
            </a:r>
            <a:r>
              <a:rPr sz="4000" spc="-65" dirty="0"/>
              <a:t>ДОУ</a:t>
            </a:r>
            <a:endParaRPr sz="400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079093" y="1235455"/>
            <a:ext cx="7637145" cy="4902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b="1" spc="-5" dirty="0">
                <a:latin typeface="Calibri"/>
                <a:cs typeface="Calibri"/>
              </a:rPr>
              <a:t>1.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Целевой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раздел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0" dirty="0">
                <a:latin typeface="Calibri"/>
                <a:cs typeface="Calibri"/>
              </a:rPr>
              <a:t>1.1.Пояснительная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записка: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5" dirty="0">
                <a:latin typeface="Calibri"/>
                <a:cs typeface="Calibri"/>
              </a:rPr>
              <a:t>-цели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задачи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реализации Программы;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-принципы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20" dirty="0">
                <a:latin typeface="Calibri"/>
                <a:cs typeface="Calibri"/>
              </a:rPr>
              <a:t>подходы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формированию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Программы;</a:t>
            </a:r>
            <a:endParaRPr sz="1600">
              <a:latin typeface="Calibri"/>
              <a:cs typeface="Calibri"/>
            </a:endParaRPr>
          </a:p>
          <a:p>
            <a:pPr marL="355600" marR="398145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-значимые </a:t>
            </a:r>
            <a:r>
              <a:rPr sz="1600" spc="-10" dirty="0">
                <a:latin typeface="Calibri"/>
                <a:cs typeface="Calibri"/>
              </a:rPr>
              <a:t>для </a:t>
            </a:r>
            <a:r>
              <a:rPr sz="1600" spc="-5" dirty="0">
                <a:latin typeface="Calibri"/>
                <a:cs typeface="Calibri"/>
              </a:rPr>
              <a:t>разработки и реализации Программы характеристики, в </a:t>
            </a:r>
            <a:r>
              <a:rPr sz="1600" spc="-20" dirty="0">
                <a:latin typeface="Calibri"/>
                <a:cs typeface="Calibri"/>
              </a:rPr>
              <a:t>т.ч. 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характеристики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особенностей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развития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детей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раннего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дошкольного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возраста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0" dirty="0">
                <a:latin typeface="Calibri"/>
                <a:cs typeface="Calibri"/>
              </a:rPr>
              <a:t>1.2. Планируемые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результаты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освоения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Программы.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b="1" spc="-5" dirty="0">
                <a:latin typeface="Calibri"/>
                <a:cs typeface="Calibri"/>
              </a:rPr>
              <a:t>2.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Содержательный раздел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5" dirty="0">
                <a:latin typeface="Calibri"/>
                <a:cs typeface="Calibri"/>
              </a:rPr>
              <a:t>2.1.Содержание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образования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пяти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образовательным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областям.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2.2.Формы,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способы,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методы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средства</a:t>
            </a:r>
            <a:r>
              <a:rPr sz="1600" spc="-5" dirty="0">
                <a:latin typeface="Calibri"/>
                <a:cs typeface="Calibri"/>
              </a:rPr>
              <a:t> реализации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Программы.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2.3.Описание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образовательной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деятельности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профессиональной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коррекции</a:t>
            </a:r>
            <a:endParaRPr sz="1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нарушений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развития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детей.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b="1" spc="-5" dirty="0">
                <a:latin typeface="Calibri"/>
                <a:cs typeface="Calibri"/>
              </a:rPr>
              <a:t>3.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Организационный </a:t>
            </a:r>
            <a:r>
              <a:rPr sz="1600" b="1" spc="-15" dirty="0">
                <a:latin typeface="Calibri"/>
                <a:cs typeface="Calibri"/>
              </a:rPr>
              <a:t>раздел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0" dirty="0">
                <a:latin typeface="Calibri"/>
                <a:cs typeface="Calibri"/>
              </a:rPr>
              <a:t>3.1.Распорядок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и/или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режим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дня.</a:t>
            </a:r>
            <a:endParaRPr sz="1600">
              <a:latin typeface="Calibri"/>
              <a:cs typeface="Calibri"/>
            </a:endParaRPr>
          </a:p>
          <a:p>
            <a:pPr marL="355600" marR="55245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3.2. </a:t>
            </a:r>
            <a:r>
              <a:rPr sz="1600" spc="-10" dirty="0">
                <a:latin typeface="Calibri"/>
                <a:cs typeface="Calibri"/>
              </a:rPr>
              <a:t>Особенности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традиционных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событий,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праздников,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мероприятий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(модель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воспитательно-образовательного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процесса).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10" dirty="0">
                <a:latin typeface="Calibri"/>
                <a:cs typeface="Calibri"/>
              </a:rPr>
              <a:t>3.3.Особенности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организации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развивающей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предметно-пространственной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среды.</a:t>
            </a:r>
            <a:endParaRPr sz="16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3.4.Описание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материально-технического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обеспечения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Программы,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обеспеченность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методическими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материалами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средствами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обучения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воспитания.</a:t>
            </a: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b="1" spc="-5" dirty="0">
                <a:latin typeface="Calibri"/>
                <a:cs typeface="Calibri"/>
              </a:rPr>
              <a:t>4.</a:t>
            </a:r>
            <a:r>
              <a:rPr sz="1600" b="1" spc="-10" dirty="0">
                <a:latin typeface="Calibri"/>
                <a:cs typeface="Calibri"/>
              </a:rPr>
              <a:t> Дополнительный </a:t>
            </a:r>
            <a:r>
              <a:rPr sz="1600" b="1" spc="-15" dirty="0">
                <a:latin typeface="Calibri"/>
                <a:cs typeface="Calibri"/>
              </a:rPr>
              <a:t>раздел: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краткая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презентация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Программы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1235" cy="1357630"/>
            <a:chOff x="533398" y="0"/>
            <a:chExt cx="8611235" cy="13576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1235" cy="1357630"/>
            </a:xfrm>
            <a:custGeom>
              <a:avLst/>
              <a:gdLst/>
              <a:ahLst/>
              <a:cxnLst/>
              <a:rect l="l" t="t" r="r" b="b"/>
              <a:pathLst>
                <a:path w="8611235" h="1357630">
                  <a:moveTo>
                    <a:pt x="0" y="1357249"/>
                  </a:moveTo>
                  <a:lnTo>
                    <a:pt x="8610639" y="1357249"/>
                  </a:lnTo>
                  <a:lnTo>
                    <a:pt x="8610639" y="0"/>
                  </a:lnTo>
                  <a:lnTo>
                    <a:pt x="0" y="0"/>
                  </a:lnTo>
                  <a:lnTo>
                    <a:pt x="0" y="1357249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2108" y="30480"/>
              <a:ext cx="5231892" cy="499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7496" y="396240"/>
              <a:ext cx="5556504" cy="4998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9491" y="754380"/>
              <a:ext cx="7874508" cy="507491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93191" y="1563065"/>
            <a:ext cx="7792084" cy="40684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качестве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учебно-методических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материалов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latin typeface="Times New Roman"/>
                <a:cs typeface="Times New Roman"/>
              </a:rPr>
              <a:t>рассматрив</a:t>
            </a:r>
            <a:r>
              <a:rPr lang="ru-RU" sz="2000" b="1" spc="-10" dirty="0" smtClean="0">
                <a:latin typeface="Times New Roman"/>
                <a:cs typeface="Times New Roman"/>
              </a:rPr>
              <a:t>ались</a:t>
            </a:r>
            <a:r>
              <a:rPr sz="2000" b="1" spc="-10" dirty="0" smtClean="0"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  <a:p>
            <a:pPr marL="355600" marR="224154" indent="-34290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i="1" spc="-5" dirty="0">
                <a:latin typeface="Times New Roman"/>
                <a:cs typeface="Times New Roman"/>
              </a:rPr>
              <a:t>проекты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примерных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адаптированных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образовательных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программ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-15" dirty="0">
                <a:latin typeface="Times New Roman"/>
                <a:cs typeface="Times New Roman"/>
              </a:rPr>
              <a:t>дошкольного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образования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5" dirty="0">
                <a:latin typeface="Times New Roman"/>
                <a:cs typeface="Times New Roman"/>
              </a:rPr>
              <a:t>(комплексные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программы);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160"/>
              </a:lnSpc>
              <a:spcBef>
                <a:spcPts val="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i="1" dirty="0">
                <a:latin typeface="Times New Roman"/>
                <a:cs typeface="Times New Roman"/>
              </a:rPr>
              <a:t>примерные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адаптированные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основные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образовательные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программы</a:t>
            </a:r>
            <a:endParaRPr sz="2000" dirty="0">
              <a:latin typeface="Times New Roman"/>
              <a:cs typeface="Times New Roman"/>
            </a:endParaRPr>
          </a:p>
          <a:p>
            <a:pPr marL="355600">
              <a:lnSpc>
                <a:spcPts val="2160"/>
              </a:lnSpc>
            </a:pPr>
            <a:r>
              <a:rPr sz="2000" i="1" spc="-5" dirty="0">
                <a:latin typeface="Times New Roman"/>
                <a:cs typeface="Times New Roman"/>
              </a:rPr>
              <a:t>начального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 основного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общего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образования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2766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Методические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материалы:</a:t>
            </a:r>
            <a:endParaRPr sz="2000" dirty="0">
              <a:latin typeface="Times New Roman"/>
              <a:cs typeface="Times New Roman"/>
            </a:endParaRPr>
          </a:p>
          <a:p>
            <a:pPr marL="355600" marR="450215" indent="36195">
              <a:lnSpc>
                <a:spcPct val="801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учебно-методическая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документация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(примерный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учебный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план,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примерный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календарный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учебный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график,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примерные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рабочие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педагогов-специалистов), </a:t>
            </a:r>
            <a:r>
              <a:rPr sz="2000" dirty="0">
                <a:latin typeface="Times New Roman"/>
                <a:cs typeface="Times New Roman"/>
              </a:rPr>
              <a:t>определяющая</a:t>
            </a:r>
          </a:p>
          <a:p>
            <a:pPr marL="355600" marR="22860">
              <a:lnSpc>
                <a:spcPct val="80000"/>
              </a:lnSpc>
              <a:tabLst>
                <a:tab pos="2731135" algn="l"/>
              </a:tabLst>
            </a:pPr>
            <a:r>
              <a:rPr sz="2000" spc="-15" dirty="0">
                <a:latin typeface="Times New Roman"/>
                <a:cs typeface="Times New Roman"/>
              </a:rPr>
              <a:t>рекомендуемые </a:t>
            </a:r>
            <a:r>
              <a:rPr sz="2000" spc="-10" dirty="0">
                <a:latin typeface="Times New Roman"/>
                <a:cs typeface="Times New Roman"/>
              </a:rPr>
              <a:t>объем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0" dirty="0">
                <a:latin typeface="Times New Roman"/>
                <a:cs typeface="Times New Roman"/>
              </a:rPr>
              <a:t>содержание </a:t>
            </a:r>
            <a:r>
              <a:rPr sz="2000" spc="-5" dirty="0">
                <a:latin typeface="Times New Roman"/>
                <a:cs typeface="Times New Roman"/>
              </a:rPr>
              <a:t>образования </a:t>
            </a:r>
            <a:r>
              <a:rPr sz="2000" spc="-10" dirty="0">
                <a:latin typeface="Times New Roman"/>
                <a:cs typeface="Times New Roman"/>
              </a:rPr>
              <a:t>определенного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(или)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определенной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направленности,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планируемые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результаты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освоения	</a:t>
            </a:r>
            <a:r>
              <a:rPr sz="2000" spc="-5" dirty="0">
                <a:latin typeface="Times New Roman"/>
                <a:cs typeface="Times New Roman"/>
              </a:rPr>
              <a:t>адаптированной образовательной программы,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примерные условия образовательной </a:t>
            </a:r>
            <a:r>
              <a:rPr sz="2000" dirty="0">
                <a:latin typeface="Times New Roman"/>
                <a:cs typeface="Times New Roman"/>
              </a:rPr>
              <a:t>деятельности в соответствии с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категорией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5" dirty="0">
                <a:latin typeface="Times New Roman"/>
                <a:cs typeface="Times New Roman"/>
              </a:rPr>
              <a:t>ОВЗ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654175"/>
            <a:chOff x="533398" y="0"/>
            <a:chExt cx="8610600" cy="165417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654175"/>
            </a:xfrm>
            <a:custGeom>
              <a:avLst/>
              <a:gdLst/>
              <a:ahLst/>
              <a:cxnLst/>
              <a:rect l="l" t="t" r="r" b="b"/>
              <a:pathLst>
                <a:path w="8610600" h="1654175">
                  <a:moveTo>
                    <a:pt x="0" y="1654175"/>
                  </a:moveTo>
                  <a:lnTo>
                    <a:pt x="8610575" y="1654175"/>
                  </a:lnTo>
                  <a:lnTo>
                    <a:pt x="8610575" y="0"/>
                  </a:lnTo>
                  <a:lnTo>
                    <a:pt x="0" y="0"/>
                  </a:lnTo>
                  <a:lnTo>
                    <a:pt x="0" y="1654175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9616" y="0"/>
              <a:ext cx="6694932" cy="626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284" y="454151"/>
              <a:ext cx="8202168" cy="6598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9900" y="941832"/>
              <a:ext cx="3587496" cy="6598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algn="ctr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При</a:t>
            </a:r>
            <a:r>
              <a:rPr sz="3200" spc="-25" dirty="0"/>
              <a:t> </a:t>
            </a:r>
            <a:r>
              <a:rPr sz="3200" spc="-5" dirty="0"/>
              <a:t>составлении</a:t>
            </a:r>
            <a:r>
              <a:rPr sz="3200" dirty="0"/>
              <a:t> адаптированной</a:t>
            </a:r>
          </a:p>
          <a:p>
            <a:pPr marL="438150" marR="5080" algn="ctr">
              <a:lnSpc>
                <a:spcPct val="100000"/>
              </a:lnSpc>
            </a:pPr>
            <a:r>
              <a:rPr sz="3200" spc="-5" dirty="0"/>
              <a:t>образовательной</a:t>
            </a:r>
            <a:r>
              <a:rPr sz="3200" spc="-55" dirty="0"/>
              <a:t> </a:t>
            </a:r>
            <a:r>
              <a:rPr sz="3200" spc="-5" dirty="0"/>
              <a:t>программы</a:t>
            </a:r>
            <a:r>
              <a:rPr sz="3200" spc="-50" dirty="0"/>
              <a:t> </a:t>
            </a:r>
            <a:r>
              <a:rPr sz="3200" spc="-20" dirty="0"/>
              <a:t>необходимо </a:t>
            </a:r>
            <a:r>
              <a:rPr sz="3200" spc="-710" dirty="0"/>
              <a:t> </a:t>
            </a:r>
            <a:r>
              <a:rPr sz="3200" dirty="0"/>
              <a:t>ориентироваться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993444" y="2033777"/>
            <a:ext cx="797115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Calibri"/>
                <a:cs typeface="Calibri"/>
              </a:rPr>
              <a:t>на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ПООП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ДО;</a:t>
            </a:r>
            <a:endParaRPr sz="2000" dirty="0">
              <a:latin typeface="Calibri"/>
              <a:cs typeface="Calibri"/>
            </a:endParaRPr>
          </a:p>
          <a:p>
            <a:pPr marL="354965" marR="289560" indent="-342900">
              <a:lnSpc>
                <a:spcPct val="8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на формирование </a:t>
            </a:r>
            <a:r>
              <a:rPr sz="2000" spc="-5" dirty="0">
                <a:latin typeface="Calibri"/>
                <a:cs typeface="Calibri"/>
              </a:rPr>
              <a:t>личности </a:t>
            </a:r>
            <a:r>
              <a:rPr sz="2000" spc="-10" dirty="0">
                <a:latin typeface="Calibri"/>
                <a:cs typeface="Calibri"/>
              </a:rPr>
              <a:t>ребенка </a:t>
            </a:r>
            <a:r>
              <a:rPr sz="2000" dirty="0">
                <a:latin typeface="Calibri"/>
                <a:cs typeface="Calibri"/>
              </a:rPr>
              <a:t>с </a:t>
            </a:r>
            <a:r>
              <a:rPr sz="2000" spc="-5" dirty="0">
                <a:latin typeface="Calibri"/>
                <a:cs typeface="Calibri"/>
              </a:rPr>
              <a:t>использованием адекватных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возрасту и </a:t>
            </a:r>
            <a:r>
              <a:rPr sz="2000" spc="-5" dirty="0">
                <a:latin typeface="Calibri"/>
                <a:cs typeface="Calibri"/>
              </a:rPr>
              <a:t>физическому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(или) психическому состоянию </a:t>
            </a:r>
            <a:r>
              <a:rPr sz="2000" spc="-20" dirty="0">
                <a:latin typeface="Calibri"/>
                <a:cs typeface="Calibri"/>
              </a:rPr>
              <a:t>методов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обучения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воспитания;</a:t>
            </a:r>
          </a:p>
          <a:p>
            <a:pPr marL="354965" indent="-342900">
              <a:lnSpc>
                <a:spcPts val="216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на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создание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оптимальных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условий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совместного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обучения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ОВЗ</a:t>
            </a:r>
            <a:endParaRPr sz="2000" dirty="0">
              <a:latin typeface="Calibri"/>
              <a:cs typeface="Calibri"/>
            </a:endParaRPr>
          </a:p>
          <a:p>
            <a:pPr marL="354965" marR="447675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libri"/>
                <a:cs typeface="Calibri"/>
              </a:rPr>
              <a:t>и их нормально </a:t>
            </a:r>
            <a:r>
              <a:rPr sz="2000" spc="-5" dirty="0">
                <a:latin typeface="Calibri"/>
                <a:cs typeface="Calibri"/>
              </a:rPr>
              <a:t>развивающихся сверстников </a:t>
            </a:r>
            <a:r>
              <a:rPr sz="2000" dirty="0">
                <a:latin typeface="Calibri"/>
                <a:cs typeface="Calibri"/>
              </a:rPr>
              <a:t>с </a:t>
            </a:r>
            <a:r>
              <a:rPr sz="2000" spc="-5" dirty="0">
                <a:latin typeface="Calibri"/>
                <a:cs typeface="Calibri"/>
              </a:rPr>
              <a:t>использованием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адекватных вспомогательных </a:t>
            </a:r>
            <a:r>
              <a:rPr sz="2000" spc="-10" dirty="0">
                <a:latin typeface="Calibri"/>
                <a:cs typeface="Calibri"/>
              </a:rPr>
              <a:t>средств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педагогических приемов,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организацией </a:t>
            </a:r>
            <a:r>
              <a:rPr sz="2000" dirty="0">
                <a:latin typeface="Calibri"/>
                <a:cs typeface="Calibri"/>
              </a:rPr>
              <a:t>совместных </a:t>
            </a:r>
            <a:r>
              <a:rPr sz="2000" spc="-5" dirty="0">
                <a:latin typeface="Calibri"/>
                <a:cs typeface="Calibri"/>
              </a:rPr>
              <a:t>форм работы воспитателей, </a:t>
            </a:r>
            <a:r>
              <a:rPr sz="2000" spc="-10" dirty="0">
                <a:latin typeface="Calibri"/>
                <a:cs typeface="Calibri"/>
              </a:rPr>
              <a:t>педагогов-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психологов,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учителей-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логопедов,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учителей-дефектологов;</a:t>
            </a:r>
            <a:endParaRPr sz="2000" dirty="0">
              <a:latin typeface="Calibri"/>
              <a:cs typeface="Calibri"/>
            </a:endParaRPr>
          </a:p>
          <a:p>
            <a:pPr marL="354965" marR="137795" indent="-34290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личностно-ориентированный </a:t>
            </a:r>
            <a:r>
              <a:rPr sz="2000" spc="-25" dirty="0">
                <a:latin typeface="Calibri"/>
                <a:cs typeface="Calibri"/>
              </a:rPr>
              <a:t>подход </a:t>
            </a:r>
            <a:r>
              <a:rPr sz="2000" dirty="0">
                <a:latin typeface="Calibri"/>
                <a:cs typeface="Calibri"/>
              </a:rPr>
              <a:t>к </a:t>
            </a:r>
            <a:r>
              <a:rPr sz="2000" spc="-5" dirty="0">
                <a:latin typeface="Calibri"/>
                <a:cs typeface="Calibri"/>
              </a:rPr>
              <a:t>организации всех </a:t>
            </a:r>
            <a:r>
              <a:rPr sz="2000" spc="-10" dirty="0">
                <a:latin typeface="Calibri"/>
                <a:cs typeface="Calibri"/>
              </a:rPr>
              <a:t>видов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детской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деятельности</a:t>
            </a:r>
            <a:r>
              <a:rPr sz="2000" dirty="0">
                <a:latin typeface="Calibri"/>
                <a:cs typeface="Calibri"/>
              </a:rPr>
              <a:t> 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целенаправленное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формирование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ориентации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5" dirty="0">
                <a:latin typeface="Calibri"/>
                <a:cs typeface="Calibri"/>
              </a:rPr>
              <a:t>текущей </a:t>
            </a:r>
            <a:r>
              <a:rPr sz="2000" dirty="0">
                <a:latin typeface="Calibri"/>
                <a:cs typeface="Calibri"/>
              </a:rPr>
              <a:t>ситуации, принятие </a:t>
            </a:r>
            <a:r>
              <a:rPr sz="2000" spc="-5" dirty="0">
                <a:latin typeface="Calibri"/>
                <a:cs typeface="Calibri"/>
              </a:rPr>
              <a:t>решения, </a:t>
            </a:r>
            <a:r>
              <a:rPr sz="2000" dirty="0">
                <a:latin typeface="Calibri"/>
                <a:cs typeface="Calibri"/>
              </a:rPr>
              <a:t>формирование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образа </a:t>
            </a:r>
            <a:r>
              <a:rPr sz="2000" spc="-20" dirty="0">
                <a:latin typeface="Calibri"/>
                <a:cs typeface="Calibri"/>
              </a:rPr>
              <a:t>результата </a:t>
            </a:r>
            <a:r>
              <a:rPr sz="2000" spc="-5" dirty="0">
                <a:latin typeface="Calibri"/>
                <a:cs typeface="Calibri"/>
              </a:rPr>
              <a:t>действия, </a:t>
            </a:r>
            <a:r>
              <a:rPr sz="2000" dirty="0">
                <a:latin typeface="Calibri"/>
                <a:cs typeface="Calibri"/>
              </a:rPr>
              <a:t>планирование, </a:t>
            </a:r>
            <a:r>
              <a:rPr sz="2000" spc="-5" dirty="0">
                <a:latin typeface="Calibri"/>
                <a:cs typeface="Calibri"/>
              </a:rPr>
              <a:t>реализацию </a:t>
            </a:r>
            <a:r>
              <a:rPr sz="2000" dirty="0">
                <a:latin typeface="Calibri"/>
                <a:cs typeface="Calibri"/>
              </a:rPr>
              <a:t>программы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действий,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оценку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результатов </a:t>
            </a:r>
            <a:r>
              <a:rPr sz="2000" spc="-5" dirty="0">
                <a:latin typeface="Calibri"/>
                <a:cs typeface="Calibri"/>
              </a:rPr>
              <a:t>действия,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осмысление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результатов.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950" dirty="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Calibri"/>
                <a:cs typeface="Calibri"/>
              </a:rPr>
              <a:t>Важно: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согласование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родителями!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981075"/>
            <a:chOff x="533398" y="0"/>
            <a:chExt cx="8610600" cy="98107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981075"/>
            </a:xfrm>
            <a:custGeom>
              <a:avLst/>
              <a:gdLst/>
              <a:ahLst/>
              <a:cxnLst/>
              <a:rect l="l" t="t" r="r" b="b"/>
              <a:pathLst>
                <a:path w="8610600" h="981075">
                  <a:moveTo>
                    <a:pt x="0" y="980694"/>
                  </a:moveTo>
                  <a:lnTo>
                    <a:pt x="8610601" y="980694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80694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28750" y="127901"/>
              <a:ext cx="7320280" cy="720090"/>
            </a:xfrm>
            <a:custGeom>
              <a:avLst/>
              <a:gdLst/>
              <a:ahLst/>
              <a:cxnLst/>
              <a:rect l="l" t="t" r="r" b="b"/>
              <a:pathLst>
                <a:path w="7320280" h="720090">
                  <a:moveTo>
                    <a:pt x="7319772" y="0"/>
                  </a:moveTo>
                  <a:lnTo>
                    <a:pt x="0" y="0"/>
                  </a:lnTo>
                  <a:lnTo>
                    <a:pt x="0" y="720077"/>
                  </a:lnTo>
                  <a:lnTo>
                    <a:pt x="7319772" y="720077"/>
                  </a:lnTo>
                  <a:lnTo>
                    <a:pt x="7319772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1384" y="15240"/>
              <a:ext cx="4985004" cy="4617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5732" y="284988"/>
              <a:ext cx="3268979" cy="4602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6760" y="284988"/>
              <a:ext cx="2389632" cy="4602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8440" y="284988"/>
              <a:ext cx="2061972" cy="46024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828292" y="84836"/>
            <a:ext cx="6613525" cy="629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380"/>
              </a:lnSpc>
              <a:spcBef>
                <a:spcPts val="95"/>
              </a:spcBef>
            </a:pPr>
            <a:r>
              <a:rPr sz="2200" b="1" spc="-25" dirty="0">
                <a:solidFill>
                  <a:srgbClr val="4F6128"/>
                </a:solidFill>
                <a:latin typeface="Times New Roman"/>
                <a:cs typeface="Times New Roman"/>
              </a:rPr>
              <a:t>АДАПТИРОВАННАЯ</a:t>
            </a:r>
            <a:r>
              <a:rPr sz="2200" b="1" spc="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ОСНОВНАЯ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ts val="2380"/>
              </a:lnSpc>
            </a:pPr>
            <a:r>
              <a:rPr sz="2200" b="1" spc="-55" dirty="0">
                <a:solidFill>
                  <a:srgbClr val="4F6128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200" b="1" spc="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35" dirty="0">
                <a:solidFill>
                  <a:srgbClr val="4F6128"/>
                </a:solidFill>
                <a:latin typeface="Times New Roman"/>
                <a:cs typeface="Times New Roman"/>
              </a:rPr>
              <a:t>ПРОГРАММА:</a:t>
            </a:r>
            <a:r>
              <a:rPr sz="2200" b="1" spc="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45" dirty="0">
                <a:solidFill>
                  <a:srgbClr val="4F6128"/>
                </a:solidFill>
                <a:latin typeface="Times New Roman"/>
                <a:cs typeface="Times New Roman"/>
              </a:rPr>
              <a:t>СТРУКТУРА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81451" y="1357249"/>
            <a:ext cx="5986145" cy="5184775"/>
            <a:chOff x="2981451" y="1357249"/>
            <a:chExt cx="5986145" cy="5184775"/>
          </a:xfrm>
        </p:grpSpPr>
        <p:sp>
          <p:nvSpPr>
            <p:cNvPr id="11" name="object 11"/>
            <p:cNvSpPr/>
            <p:nvPr/>
          </p:nvSpPr>
          <p:spPr>
            <a:xfrm>
              <a:off x="2981451" y="1357249"/>
              <a:ext cx="5184775" cy="5184775"/>
            </a:xfrm>
            <a:custGeom>
              <a:avLst/>
              <a:gdLst/>
              <a:ahLst/>
              <a:cxnLst/>
              <a:rect l="l" t="t" r="r" b="b"/>
              <a:pathLst>
                <a:path w="5184775" h="5184775">
                  <a:moveTo>
                    <a:pt x="2592324" y="0"/>
                  </a:moveTo>
                  <a:lnTo>
                    <a:pt x="0" y="5184622"/>
                  </a:lnTo>
                  <a:lnTo>
                    <a:pt x="5184648" y="5184622"/>
                  </a:lnTo>
                  <a:lnTo>
                    <a:pt x="2592324" y="0"/>
                  </a:lnTo>
                  <a:close/>
                </a:path>
              </a:pathLst>
            </a:custGeom>
            <a:solidFill>
              <a:srgbClr val="7088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73775" y="1878584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5">
                  <a:moveTo>
                    <a:pt x="3165475" y="0"/>
                  </a:moveTo>
                  <a:lnTo>
                    <a:pt x="204597" y="0"/>
                  </a:lnTo>
                  <a:lnTo>
                    <a:pt x="157674" y="5401"/>
                  </a:lnTo>
                  <a:lnTo>
                    <a:pt x="114605" y="20786"/>
                  </a:lnTo>
                  <a:lnTo>
                    <a:pt x="76617" y="44926"/>
                  </a:lnTo>
                  <a:lnTo>
                    <a:pt x="44936" y="76593"/>
                  </a:lnTo>
                  <a:lnTo>
                    <a:pt x="20789" y="114559"/>
                  </a:lnTo>
                  <a:lnTo>
                    <a:pt x="5401" y="157594"/>
                  </a:lnTo>
                  <a:lnTo>
                    <a:pt x="0" y="204469"/>
                  </a:lnTo>
                  <a:lnTo>
                    <a:pt x="0" y="1022730"/>
                  </a:lnTo>
                  <a:lnTo>
                    <a:pt x="5401" y="1069606"/>
                  </a:lnTo>
                  <a:lnTo>
                    <a:pt x="20789" y="1112641"/>
                  </a:lnTo>
                  <a:lnTo>
                    <a:pt x="44936" y="1150607"/>
                  </a:lnTo>
                  <a:lnTo>
                    <a:pt x="76617" y="1182274"/>
                  </a:lnTo>
                  <a:lnTo>
                    <a:pt x="114605" y="1206414"/>
                  </a:lnTo>
                  <a:lnTo>
                    <a:pt x="157674" y="1221799"/>
                  </a:lnTo>
                  <a:lnTo>
                    <a:pt x="204597" y="1227201"/>
                  </a:lnTo>
                  <a:lnTo>
                    <a:pt x="3165475" y="1227201"/>
                  </a:lnTo>
                  <a:lnTo>
                    <a:pt x="3212350" y="1221799"/>
                  </a:lnTo>
                  <a:lnTo>
                    <a:pt x="3255385" y="1206414"/>
                  </a:lnTo>
                  <a:lnTo>
                    <a:pt x="3293351" y="1182274"/>
                  </a:lnTo>
                  <a:lnTo>
                    <a:pt x="3325018" y="1150607"/>
                  </a:lnTo>
                  <a:lnTo>
                    <a:pt x="3349158" y="1112641"/>
                  </a:lnTo>
                  <a:lnTo>
                    <a:pt x="3364543" y="1069606"/>
                  </a:lnTo>
                  <a:lnTo>
                    <a:pt x="3369945" y="1022730"/>
                  </a:lnTo>
                  <a:lnTo>
                    <a:pt x="3369945" y="204469"/>
                  </a:lnTo>
                  <a:lnTo>
                    <a:pt x="3364543" y="157594"/>
                  </a:lnTo>
                  <a:lnTo>
                    <a:pt x="3349158" y="114559"/>
                  </a:lnTo>
                  <a:lnTo>
                    <a:pt x="3325018" y="76593"/>
                  </a:lnTo>
                  <a:lnTo>
                    <a:pt x="3293351" y="44926"/>
                  </a:lnTo>
                  <a:lnTo>
                    <a:pt x="3255385" y="20786"/>
                  </a:lnTo>
                  <a:lnTo>
                    <a:pt x="3212350" y="5401"/>
                  </a:lnTo>
                  <a:lnTo>
                    <a:pt x="31654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3775" y="1878584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5">
                  <a:moveTo>
                    <a:pt x="0" y="204469"/>
                  </a:moveTo>
                  <a:lnTo>
                    <a:pt x="5401" y="157594"/>
                  </a:lnTo>
                  <a:lnTo>
                    <a:pt x="20789" y="114559"/>
                  </a:lnTo>
                  <a:lnTo>
                    <a:pt x="44936" y="76593"/>
                  </a:lnTo>
                  <a:lnTo>
                    <a:pt x="76617" y="44926"/>
                  </a:lnTo>
                  <a:lnTo>
                    <a:pt x="114605" y="20786"/>
                  </a:lnTo>
                  <a:lnTo>
                    <a:pt x="157674" y="5401"/>
                  </a:lnTo>
                  <a:lnTo>
                    <a:pt x="204597" y="0"/>
                  </a:lnTo>
                  <a:lnTo>
                    <a:pt x="3165475" y="0"/>
                  </a:lnTo>
                  <a:lnTo>
                    <a:pt x="3212350" y="5401"/>
                  </a:lnTo>
                  <a:lnTo>
                    <a:pt x="3255385" y="20786"/>
                  </a:lnTo>
                  <a:lnTo>
                    <a:pt x="3293351" y="44926"/>
                  </a:lnTo>
                  <a:lnTo>
                    <a:pt x="3325018" y="76593"/>
                  </a:lnTo>
                  <a:lnTo>
                    <a:pt x="3349158" y="114559"/>
                  </a:lnTo>
                  <a:lnTo>
                    <a:pt x="3364543" y="157594"/>
                  </a:lnTo>
                  <a:lnTo>
                    <a:pt x="3369945" y="204469"/>
                  </a:lnTo>
                  <a:lnTo>
                    <a:pt x="3369945" y="1022730"/>
                  </a:lnTo>
                  <a:lnTo>
                    <a:pt x="3364543" y="1069606"/>
                  </a:lnTo>
                  <a:lnTo>
                    <a:pt x="3349158" y="1112641"/>
                  </a:lnTo>
                  <a:lnTo>
                    <a:pt x="3325018" y="1150607"/>
                  </a:lnTo>
                  <a:lnTo>
                    <a:pt x="3293351" y="1182274"/>
                  </a:lnTo>
                  <a:lnTo>
                    <a:pt x="3255385" y="1206414"/>
                  </a:lnTo>
                  <a:lnTo>
                    <a:pt x="3212350" y="1221799"/>
                  </a:lnTo>
                  <a:lnTo>
                    <a:pt x="3165475" y="1227201"/>
                  </a:lnTo>
                  <a:lnTo>
                    <a:pt x="204597" y="1227201"/>
                  </a:lnTo>
                  <a:lnTo>
                    <a:pt x="157674" y="1221799"/>
                  </a:lnTo>
                  <a:lnTo>
                    <a:pt x="114605" y="1206414"/>
                  </a:lnTo>
                  <a:lnTo>
                    <a:pt x="76617" y="1182274"/>
                  </a:lnTo>
                  <a:lnTo>
                    <a:pt x="44936" y="1150607"/>
                  </a:lnTo>
                  <a:lnTo>
                    <a:pt x="20789" y="1112641"/>
                  </a:lnTo>
                  <a:lnTo>
                    <a:pt x="5401" y="1069606"/>
                  </a:lnTo>
                  <a:lnTo>
                    <a:pt x="0" y="1022730"/>
                  </a:lnTo>
                  <a:lnTo>
                    <a:pt x="0" y="204469"/>
                  </a:lnTo>
                  <a:close/>
                </a:path>
              </a:pathLst>
            </a:custGeom>
            <a:ln w="25400">
              <a:solidFill>
                <a:srgbClr val="7088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6983" y="2110740"/>
              <a:ext cx="3380232" cy="635508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817234" y="2195017"/>
            <a:ext cx="28854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Times New Roman"/>
                <a:cs typeface="Times New Roman"/>
              </a:rPr>
              <a:t>Целевой</a:t>
            </a:r>
            <a:r>
              <a:rPr sz="32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000000"/>
                </a:solidFill>
                <a:latin typeface="Times New Roman"/>
                <a:cs typeface="Times New Roman"/>
              </a:rPr>
              <a:t>раздел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61076" y="3246501"/>
            <a:ext cx="3429000" cy="2633980"/>
            <a:chOff x="5561076" y="3246501"/>
            <a:chExt cx="3429000" cy="2633980"/>
          </a:xfrm>
        </p:grpSpPr>
        <p:sp>
          <p:nvSpPr>
            <p:cNvPr id="17" name="object 17"/>
            <p:cNvSpPr/>
            <p:nvPr/>
          </p:nvSpPr>
          <p:spPr>
            <a:xfrm>
              <a:off x="5573776" y="3259201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4">
                  <a:moveTo>
                    <a:pt x="3165475" y="0"/>
                  </a:moveTo>
                  <a:lnTo>
                    <a:pt x="204597" y="0"/>
                  </a:lnTo>
                  <a:lnTo>
                    <a:pt x="157674" y="5401"/>
                  </a:lnTo>
                  <a:lnTo>
                    <a:pt x="114605" y="20789"/>
                  </a:lnTo>
                  <a:lnTo>
                    <a:pt x="76617" y="44936"/>
                  </a:lnTo>
                  <a:lnTo>
                    <a:pt x="44936" y="76617"/>
                  </a:lnTo>
                  <a:lnTo>
                    <a:pt x="20789" y="114605"/>
                  </a:lnTo>
                  <a:lnTo>
                    <a:pt x="5401" y="157674"/>
                  </a:lnTo>
                  <a:lnTo>
                    <a:pt x="0" y="204597"/>
                  </a:lnTo>
                  <a:lnTo>
                    <a:pt x="0" y="1022731"/>
                  </a:lnTo>
                  <a:lnTo>
                    <a:pt x="5401" y="1069653"/>
                  </a:lnTo>
                  <a:lnTo>
                    <a:pt x="20789" y="1112722"/>
                  </a:lnTo>
                  <a:lnTo>
                    <a:pt x="44936" y="1150710"/>
                  </a:lnTo>
                  <a:lnTo>
                    <a:pt x="76617" y="1182391"/>
                  </a:lnTo>
                  <a:lnTo>
                    <a:pt x="114605" y="1206538"/>
                  </a:lnTo>
                  <a:lnTo>
                    <a:pt x="157674" y="1221926"/>
                  </a:lnTo>
                  <a:lnTo>
                    <a:pt x="204597" y="1227328"/>
                  </a:lnTo>
                  <a:lnTo>
                    <a:pt x="3165475" y="1227328"/>
                  </a:lnTo>
                  <a:lnTo>
                    <a:pt x="3212350" y="1221926"/>
                  </a:lnTo>
                  <a:lnTo>
                    <a:pt x="3255385" y="1206538"/>
                  </a:lnTo>
                  <a:lnTo>
                    <a:pt x="3293351" y="1182391"/>
                  </a:lnTo>
                  <a:lnTo>
                    <a:pt x="3325018" y="1150710"/>
                  </a:lnTo>
                  <a:lnTo>
                    <a:pt x="3349158" y="1112722"/>
                  </a:lnTo>
                  <a:lnTo>
                    <a:pt x="3364543" y="1069653"/>
                  </a:lnTo>
                  <a:lnTo>
                    <a:pt x="3369945" y="1022731"/>
                  </a:lnTo>
                  <a:lnTo>
                    <a:pt x="3369945" y="204597"/>
                  </a:lnTo>
                  <a:lnTo>
                    <a:pt x="3364543" y="157674"/>
                  </a:lnTo>
                  <a:lnTo>
                    <a:pt x="3349158" y="114605"/>
                  </a:lnTo>
                  <a:lnTo>
                    <a:pt x="3325018" y="76617"/>
                  </a:lnTo>
                  <a:lnTo>
                    <a:pt x="3293351" y="44936"/>
                  </a:lnTo>
                  <a:lnTo>
                    <a:pt x="3255385" y="20789"/>
                  </a:lnTo>
                  <a:lnTo>
                    <a:pt x="3212350" y="5401"/>
                  </a:lnTo>
                  <a:lnTo>
                    <a:pt x="31654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73776" y="3259201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4">
                  <a:moveTo>
                    <a:pt x="0" y="204597"/>
                  </a:moveTo>
                  <a:lnTo>
                    <a:pt x="5401" y="157674"/>
                  </a:lnTo>
                  <a:lnTo>
                    <a:pt x="20789" y="114605"/>
                  </a:lnTo>
                  <a:lnTo>
                    <a:pt x="44936" y="76617"/>
                  </a:lnTo>
                  <a:lnTo>
                    <a:pt x="76617" y="44936"/>
                  </a:lnTo>
                  <a:lnTo>
                    <a:pt x="114605" y="20789"/>
                  </a:lnTo>
                  <a:lnTo>
                    <a:pt x="157674" y="5401"/>
                  </a:lnTo>
                  <a:lnTo>
                    <a:pt x="204597" y="0"/>
                  </a:lnTo>
                  <a:lnTo>
                    <a:pt x="3165475" y="0"/>
                  </a:lnTo>
                  <a:lnTo>
                    <a:pt x="3212350" y="5401"/>
                  </a:lnTo>
                  <a:lnTo>
                    <a:pt x="3255385" y="20789"/>
                  </a:lnTo>
                  <a:lnTo>
                    <a:pt x="3293351" y="44936"/>
                  </a:lnTo>
                  <a:lnTo>
                    <a:pt x="3325018" y="76617"/>
                  </a:lnTo>
                  <a:lnTo>
                    <a:pt x="3349158" y="114605"/>
                  </a:lnTo>
                  <a:lnTo>
                    <a:pt x="3364543" y="157674"/>
                  </a:lnTo>
                  <a:lnTo>
                    <a:pt x="3369945" y="204597"/>
                  </a:lnTo>
                  <a:lnTo>
                    <a:pt x="3369945" y="1022731"/>
                  </a:lnTo>
                  <a:lnTo>
                    <a:pt x="3364543" y="1069653"/>
                  </a:lnTo>
                  <a:lnTo>
                    <a:pt x="3349158" y="1112722"/>
                  </a:lnTo>
                  <a:lnTo>
                    <a:pt x="3325018" y="1150710"/>
                  </a:lnTo>
                  <a:lnTo>
                    <a:pt x="3293351" y="1182391"/>
                  </a:lnTo>
                  <a:lnTo>
                    <a:pt x="3255385" y="1206538"/>
                  </a:lnTo>
                  <a:lnTo>
                    <a:pt x="3212350" y="1221926"/>
                  </a:lnTo>
                  <a:lnTo>
                    <a:pt x="3165475" y="1227328"/>
                  </a:lnTo>
                  <a:lnTo>
                    <a:pt x="204597" y="1227328"/>
                  </a:lnTo>
                  <a:lnTo>
                    <a:pt x="157674" y="1221926"/>
                  </a:lnTo>
                  <a:lnTo>
                    <a:pt x="114605" y="1206538"/>
                  </a:lnTo>
                  <a:lnTo>
                    <a:pt x="76617" y="1182391"/>
                  </a:lnTo>
                  <a:lnTo>
                    <a:pt x="44936" y="1150710"/>
                  </a:lnTo>
                  <a:lnTo>
                    <a:pt x="20789" y="1112722"/>
                  </a:lnTo>
                  <a:lnTo>
                    <a:pt x="5401" y="1069653"/>
                  </a:lnTo>
                  <a:lnTo>
                    <a:pt x="0" y="1022731"/>
                  </a:lnTo>
                  <a:lnTo>
                    <a:pt x="0" y="204597"/>
                  </a:lnTo>
                  <a:close/>
                </a:path>
              </a:pathLst>
            </a:custGeom>
            <a:ln w="25400">
              <a:solidFill>
                <a:srgbClr val="B0C6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50992" y="3352800"/>
              <a:ext cx="3339084" cy="55930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21196" y="3720084"/>
              <a:ext cx="1507236" cy="56083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573776" y="4639945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4">
                  <a:moveTo>
                    <a:pt x="3165475" y="0"/>
                  </a:moveTo>
                  <a:lnTo>
                    <a:pt x="204597" y="0"/>
                  </a:lnTo>
                  <a:lnTo>
                    <a:pt x="157674" y="5401"/>
                  </a:lnTo>
                  <a:lnTo>
                    <a:pt x="114605" y="20789"/>
                  </a:lnTo>
                  <a:lnTo>
                    <a:pt x="76617" y="44936"/>
                  </a:lnTo>
                  <a:lnTo>
                    <a:pt x="44936" y="76617"/>
                  </a:lnTo>
                  <a:lnTo>
                    <a:pt x="20789" y="114605"/>
                  </a:lnTo>
                  <a:lnTo>
                    <a:pt x="5401" y="157674"/>
                  </a:lnTo>
                  <a:lnTo>
                    <a:pt x="0" y="204596"/>
                  </a:lnTo>
                  <a:lnTo>
                    <a:pt x="0" y="1022718"/>
                  </a:lnTo>
                  <a:lnTo>
                    <a:pt x="5401" y="1069623"/>
                  </a:lnTo>
                  <a:lnTo>
                    <a:pt x="20789" y="1112680"/>
                  </a:lnTo>
                  <a:lnTo>
                    <a:pt x="44936" y="1150661"/>
                  </a:lnTo>
                  <a:lnTo>
                    <a:pt x="76617" y="1182339"/>
                  </a:lnTo>
                  <a:lnTo>
                    <a:pt x="114605" y="1206486"/>
                  </a:lnTo>
                  <a:lnTo>
                    <a:pt x="157674" y="1221874"/>
                  </a:lnTo>
                  <a:lnTo>
                    <a:pt x="204597" y="1227277"/>
                  </a:lnTo>
                  <a:lnTo>
                    <a:pt x="3165475" y="1227277"/>
                  </a:lnTo>
                  <a:lnTo>
                    <a:pt x="3212350" y="1221874"/>
                  </a:lnTo>
                  <a:lnTo>
                    <a:pt x="3255385" y="1206486"/>
                  </a:lnTo>
                  <a:lnTo>
                    <a:pt x="3293351" y="1182339"/>
                  </a:lnTo>
                  <a:lnTo>
                    <a:pt x="3325018" y="1150661"/>
                  </a:lnTo>
                  <a:lnTo>
                    <a:pt x="3349158" y="1112680"/>
                  </a:lnTo>
                  <a:lnTo>
                    <a:pt x="3364543" y="1069623"/>
                  </a:lnTo>
                  <a:lnTo>
                    <a:pt x="3369945" y="1022718"/>
                  </a:lnTo>
                  <a:lnTo>
                    <a:pt x="3369945" y="204596"/>
                  </a:lnTo>
                  <a:lnTo>
                    <a:pt x="3364543" y="157674"/>
                  </a:lnTo>
                  <a:lnTo>
                    <a:pt x="3349158" y="114605"/>
                  </a:lnTo>
                  <a:lnTo>
                    <a:pt x="3325018" y="76617"/>
                  </a:lnTo>
                  <a:lnTo>
                    <a:pt x="3293351" y="44936"/>
                  </a:lnTo>
                  <a:lnTo>
                    <a:pt x="3255385" y="20789"/>
                  </a:lnTo>
                  <a:lnTo>
                    <a:pt x="3212350" y="5401"/>
                  </a:lnTo>
                  <a:lnTo>
                    <a:pt x="31654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73776" y="4639945"/>
              <a:ext cx="3369945" cy="1227455"/>
            </a:xfrm>
            <a:custGeom>
              <a:avLst/>
              <a:gdLst/>
              <a:ahLst/>
              <a:cxnLst/>
              <a:rect l="l" t="t" r="r" b="b"/>
              <a:pathLst>
                <a:path w="3369945" h="1227454">
                  <a:moveTo>
                    <a:pt x="0" y="204596"/>
                  </a:moveTo>
                  <a:lnTo>
                    <a:pt x="5401" y="157674"/>
                  </a:lnTo>
                  <a:lnTo>
                    <a:pt x="20789" y="114605"/>
                  </a:lnTo>
                  <a:lnTo>
                    <a:pt x="44936" y="76617"/>
                  </a:lnTo>
                  <a:lnTo>
                    <a:pt x="76617" y="44936"/>
                  </a:lnTo>
                  <a:lnTo>
                    <a:pt x="114605" y="20789"/>
                  </a:lnTo>
                  <a:lnTo>
                    <a:pt x="157674" y="5401"/>
                  </a:lnTo>
                  <a:lnTo>
                    <a:pt x="204597" y="0"/>
                  </a:lnTo>
                  <a:lnTo>
                    <a:pt x="3165475" y="0"/>
                  </a:lnTo>
                  <a:lnTo>
                    <a:pt x="3212350" y="5401"/>
                  </a:lnTo>
                  <a:lnTo>
                    <a:pt x="3255385" y="20789"/>
                  </a:lnTo>
                  <a:lnTo>
                    <a:pt x="3293351" y="44936"/>
                  </a:lnTo>
                  <a:lnTo>
                    <a:pt x="3325018" y="76617"/>
                  </a:lnTo>
                  <a:lnTo>
                    <a:pt x="3349158" y="114605"/>
                  </a:lnTo>
                  <a:lnTo>
                    <a:pt x="3364543" y="157674"/>
                  </a:lnTo>
                  <a:lnTo>
                    <a:pt x="3369945" y="204596"/>
                  </a:lnTo>
                  <a:lnTo>
                    <a:pt x="3369945" y="1022718"/>
                  </a:lnTo>
                  <a:lnTo>
                    <a:pt x="3364543" y="1069623"/>
                  </a:lnTo>
                  <a:lnTo>
                    <a:pt x="3349158" y="1112680"/>
                  </a:lnTo>
                  <a:lnTo>
                    <a:pt x="3325018" y="1150661"/>
                  </a:lnTo>
                  <a:lnTo>
                    <a:pt x="3293351" y="1182339"/>
                  </a:lnTo>
                  <a:lnTo>
                    <a:pt x="3255385" y="1206486"/>
                  </a:lnTo>
                  <a:lnTo>
                    <a:pt x="3212350" y="1221874"/>
                  </a:lnTo>
                  <a:lnTo>
                    <a:pt x="3165475" y="1227277"/>
                  </a:lnTo>
                  <a:lnTo>
                    <a:pt x="204597" y="1227277"/>
                  </a:lnTo>
                  <a:lnTo>
                    <a:pt x="157674" y="1221874"/>
                  </a:lnTo>
                  <a:lnTo>
                    <a:pt x="114605" y="1206486"/>
                  </a:lnTo>
                  <a:lnTo>
                    <a:pt x="76617" y="1182339"/>
                  </a:lnTo>
                  <a:lnTo>
                    <a:pt x="44936" y="1150661"/>
                  </a:lnTo>
                  <a:lnTo>
                    <a:pt x="20789" y="1112680"/>
                  </a:lnTo>
                  <a:lnTo>
                    <a:pt x="5401" y="1069623"/>
                  </a:lnTo>
                  <a:lnTo>
                    <a:pt x="0" y="1022718"/>
                  </a:lnTo>
                  <a:lnTo>
                    <a:pt x="0" y="204596"/>
                  </a:lnTo>
                  <a:close/>
                </a:path>
              </a:pathLst>
            </a:custGeom>
            <a:ln w="25400">
              <a:solidFill>
                <a:srgbClr val="B0C6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5564" y="4771644"/>
              <a:ext cx="3314699" cy="5196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74536" y="5114544"/>
              <a:ext cx="1402079" cy="51968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840095" y="3429127"/>
            <a:ext cx="2839085" cy="217551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895350" marR="16510" indent="-870585">
              <a:lnSpc>
                <a:spcPts val="2890"/>
              </a:lnSpc>
              <a:spcBef>
                <a:spcPts val="580"/>
              </a:spcBef>
            </a:pPr>
            <a:r>
              <a:rPr sz="2800" b="1" spc="-10" dirty="0">
                <a:latin typeface="Times New Roman"/>
                <a:cs typeface="Times New Roman"/>
              </a:rPr>
              <a:t>С</a:t>
            </a:r>
            <a:r>
              <a:rPr sz="2800" b="1" spc="-90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держ</a:t>
            </a:r>
            <a:r>
              <a:rPr sz="2800" b="1" spc="-70" dirty="0">
                <a:latin typeface="Times New Roman"/>
                <a:cs typeface="Times New Roman"/>
              </a:rPr>
              <a:t>а</a:t>
            </a:r>
            <a:r>
              <a:rPr sz="2800" b="1" spc="-10" dirty="0">
                <a:latin typeface="Times New Roman"/>
                <a:cs typeface="Times New Roman"/>
              </a:rPr>
              <a:t>т</a:t>
            </a:r>
            <a:r>
              <a:rPr sz="2800" b="1" spc="-20" dirty="0">
                <a:latin typeface="Times New Roman"/>
                <a:cs typeface="Times New Roman"/>
              </a:rPr>
              <a:t>е</a:t>
            </a:r>
            <a:r>
              <a:rPr sz="2800" b="1" spc="-10" dirty="0">
                <a:latin typeface="Times New Roman"/>
                <a:cs typeface="Times New Roman"/>
              </a:rPr>
              <a:t>льный  раздел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550">
              <a:latin typeface="Times New Roman"/>
              <a:cs typeface="Times New Roman"/>
            </a:endParaRPr>
          </a:p>
          <a:p>
            <a:pPr marL="931544" marR="5080" indent="-919480">
              <a:lnSpc>
                <a:spcPts val="2700"/>
              </a:lnSpc>
            </a:pPr>
            <a:r>
              <a:rPr sz="2600" b="1" dirty="0">
                <a:latin typeface="Times New Roman"/>
                <a:cs typeface="Times New Roman"/>
              </a:rPr>
              <a:t>Ор</a:t>
            </a:r>
            <a:r>
              <a:rPr sz="2600" b="1" spc="10" dirty="0">
                <a:latin typeface="Times New Roman"/>
                <a:cs typeface="Times New Roman"/>
              </a:rPr>
              <a:t>г</a:t>
            </a:r>
            <a:r>
              <a:rPr sz="2600" b="1" dirty="0">
                <a:latin typeface="Times New Roman"/>
                <a:cs typeface="Times New Roman"/>
              </a:rPr>
              <a:t>аниз</a:t>
            </a:r>
            <a:r>
              <a:rPr sz="2600" b="1" spc="5" dirty="0">
                <a:latin typeface="Times New Roman"/>
                <a:cs typeface="Times New Roman"/>
              </a:rPr>
              <a:t>а</a:t>
            </a:r>
            <a:r>
              <a:rPr sz="2600" b="1" spc="-5" dirty="0">
                <a:latin typeface="Times New Roman"/>
                <a:cs typeface="Times New Roman"/>
              </a:rPr>
              <a:t>ционн</a:t>
            </a:r>
            <a:r>
              <a:rPr sz="2600" b="1" spc="-15" dirty="0">
                <a:latin typeface="Times New Roman"/>
                <a:cs typeface="Times New Roman"/>
              </a:rPr>
              <a:t>ы</a:t>
            </a:r>
            <a:r>
              <a:rPr sz="2600" b="1" dirty="0">
                <a:latin typeface="Times New Roman"/>
                <a:cs typeface="Times New Roman"/>
              </a:rPr>
              <a:t>й  </a:t>
            </a:r>
            <a:r>
              <a:rPr sz="2600" b="1" spc="-10" dirty="0">
                <a:latin typeface="Times New Roman"/>
                <a:cs typeface="Times New Roman"/>
              </a:rPr>
              <a:t>раздел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-4762" y="0"/>
            <a:ext cx="5297805" cy="6867525"/>
            <a:chOff x="-4762" y="0"/>
            <a:chExt cx="5297805" cy="6867525"/>
          </a:xfrm>
        </p:grpSpPr>
        <p:sp>
          <p:nvSpPr>
            <p:cNvPr id="27" name="object 2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4349" y="2214625"/>
              <a:ext cx="4578350" cy="25717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0801" y="1471675"/>
            <a:ext cx="4057650" cy="5399405"/>
            <a:chOff x="4630801" y="1471675"/>
            <a:chExt cx="4057650" cy="5399405"/>
          </a:xfrm>
        </p:grpSpPr>
        <p:sp>
          <p:nvSpPr>
            <p:cNvPr id="3" name="object 3"/>
            <p:cNvSpPr/>
            <p:nvPr/>
          </p:nvSpPr>
          <p:spPr>
            <a:xfrm>
              <a:off x="4643501" y="1484375"/>
              <a:ext cx="4032250" cy="5374005"/>
            </a:xfrm>
            <a:custGeom>
              <a:avLst/>
              <a:gdLst/>
              <a:ahLst/>
              <a:cxnLst/>
              <a:rect l="l" t="t" r="r" b="b"/>
              <a:pathLst>
                <a:path w="4032250" h="5374005">
                  <a:moveTo>
                    <a:pt x="4032250" y="0"/>
                  </a:moveTo>
                  <a:lnTo>
                    <a:pt x="0" y="0"/>
                  </a:lnTo>
                  <a:lnTo>
                    <a:pt x="0" y="5373624"/>
                  </a:lnTo>
                  <a:lnTo>
                    <a:pt x="4032250" y="5373624"/>
                  </a:lnTo>
                  <a:lnTo>
                    <a:pt x="403225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43501" y="1484375"/>
              <a:ext cx="4032250" cy="5374005"/>
            </a:xfrm>
            <a:custGeom>
              <a:avLst/>
              <a:gdLst/>
              <a:ahLst/>
              <a:cxnLst/>
              <a:rect l="l" t="t" r="r" b="b"/>
              <a:pathLst>
                <a:path w="4032250" h="5374005">
                  <a:moveTo>
                    <a:pt x="0" y="5373624"/>
                  </a:moveTo>
                  <a:lnTo>
                    <a:pt x="4032250" y="5373624"/>
                  </a:lnTo>
                  <a:lnTo>
                    <a:pt x="4032250" y="0"/>
                  </a:lnTo>
                  <a:lnTo>
                    <a:pt x="0" y="0"/>
                  </a:lnTo>
                  <a:lnTo>
                    <a:pt x="0" y="537362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15899" y="0"/>
            <a:ext cx="8741410" cy="6883400"/>
            <a:chOff x="415899" y="0"/>
            <a:chExt cx="8741410" cy="6883400"/>
          </a:xfrm>
        </p:grpSpPr>
        <p:sp>
          <p:nvSpPr>
            <p:cNvPr id="6" name="object 6"/>
            <p:cNvSpPr/>
            <p:nvPr/>
          </p:nvSpPr>
          <p:spPr>
            <a:xfrm>
              <a:off x="428599" y="1457324"/>
              <a:ext cx="3672204" cy="5400675"/>
            </a:xfrm>
            <a:custGeom>
              <a:avLst/>
              <a:gdLst/>
              <a:ahLst/>
              <a:cxnLst/>
              <a:rect l="l" t="t" r="r" b="b"/>
              <a:pathLst>
                <a:path w="3672204" h="5400675">
                  <a:moveTo>
                    <a:pt x="3671824" y="0"/>
                  </a:moveTo>
                  <a:lnTo>
                    <a:pt x="0" y="0"/>
                  </a:lnTo>
                  <a:lnTo>
                    <a:pt x="0" y="5400675"/>
                  </a:lnTo>
                  <a:lnTo>
                    <a:pt x="3671824" y="5400675"/>
                  </a:lnTo>
                  <a:lnTo>
                    <a:pt x="3671824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8599" y="1457324"/>
              <a:ext cx="3672204" cy="5400675"/>
            </a:xfrm>
            <a:custGeom>
              <a:avLst/>
              <a:gdLst/>
              <a:ahLst/>
              <a:cxnLst/>
              <a:rect l="l" t="t" r="r" b="b"/>
              <a:pathLst>
                <a:path w="3672204" h="5400675">
                  <a:moveTo>
                    <a:pt x="0" y="5400675"/>
                  </a:moveTo>
                  <a:lnTo>
                    <a:pt x="3671824" y="5400675"/>
                  </a:lnTo>
                  <a:lnTo>
                    <a:pt x="3671824" y="0"/>
                  </a:lnTo>
                  <a:lnTo>
                    <a:pt x="0" y="0"/>
                  </a:lnTo>
                  <a:lnTo>
                    <a:pt x="0" y="54006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0099" y="1642998"/>
              <a:ext cx="6144260" cy="1087755"/>
            </a:xfrm>
            <a:custGeom>
              <a:avLst/>
              <a:gdLst/>
              <a:ahLst/>
              <a:cxnLst/>
              <a:rect l="l" t="t" r="r" b="b"/>
              <a:pathLst>
                <a:path w="6144259" h="1087755">
                  <a:moveTo>
                    <a:pt x="5962421" y="0"/>
                  </a:moveTo>
                  <a:lnTo>
                    <a:pt x="181241" y="0"/>
                  </a:lnTo>
                  <a:lnTo>
                    <a:pt x="133058" y="6475"/>
                  </a:lnTo>
                  <a:lnTo>
                    <a:pt x="89763" y="24750"/>
                  </a:lnTo>
                  <a:lnTo>
                    <a:pt x="53082" y="53101"/>
                  </a:lnTo>
                  <a:lnTo>
                    <a:pt x="24743" y="89803"/>
                  </a:lnTo>
                  <a:lnTo>
                    <a:pt x="6473" y="133129"/>
                  </a:lnTo>
                  <a:lnTo>
                    <a:pt x="0" y="181355"/>
                  </a:lnTo>
                  <a:lnTo>
                    <a:pt x="0" y="906272"/>
                  </a:lnTo>
                  <a:lnTo>
                    <a:pt x="6473" y="954444"/>
                  </a:lnTo>
                  <a:lnTo>
                    <a:pt x="24743" y="997735"/>
                  </a:lnTo>
                  <a:lnTo>
                    <a:pt x="53082" y="1034414"/>
                  </a:lnTo>
                  <a:lnTo>
                    <a:pt x="89763" y="1062754"/>
                  </a:lnTo>
                  <a:lnTo>
                    <a:pt x="133058" y="1081026"/>
                  </a:lnTo>
                  <a:lnTo>
                    <a:pt x="181241" y="1087501"/>
                  </a:lnTo>
                  <a:lnTo>
                    <a:pt x="5962421" y="1087501"/>
                  </a:lnTo>
                  <a:lnTo>
                    <a:pt x="6010594" y="1081026"/>
                  </a:lnTo>
                  <a:lnTo>
                    <a:pt x="6053884" y="1062754"/>
                  </a:lnTo>
                  <a:lnTo>
                    <a:pt x="6090564" y="1034414"/>
                  </a:lnTo>
                  <a:lnTo>
                    <a:pt x="6118904" y="997735"/>
                  </a:lnTo>
                  <a:lnTo>
                    <a:pt x="6137175" y="954444"/>
                  </a:lnTo>
                  <a:lnTo>
                    <a:pt x="6143650" y="906272"/>
                  </a:lnTo>
                  <a:lnTo>
                    <a:pt x="6143650" y="181355"/>
                  </a:lnTo>
                  <a:lnTo>
                    <a:pt x="6137175" y="133129"/>
                  </a:lnTo>
                  <a:lnTo>
                    <a:pt x="6118904" y="89803"/>
                  </a:lnTo>
                  <a:lnTo>
                    <a:pt x="6090564" y="53101"/>
                  </a:lnTo>
                  <a:lnTo>
                    <a:pt x="6053884" y="24750"/>
                  </a:lnTo>
                  <a:lnTo>
                    <a:pt x="6010594" y="6475"/>
                  </a:lnTo>
                  <a:lnTo>
                    <a:pt x="59624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099" y="1642998"/>
              <a:ext cx="6144260" cy="1087755"/>
            </a:xfrm>
            <a:custGeom>
              <a:avLst/>
              <a:gdLst/>
              <a:ahLst/>
              <a:cxnLst/>
              <a:rect l="l" t="t" r="r" b="b"/>
              <a:pathLst>
                <a:path w="6144259" h="1087755">
                  <a:moveTo>
                    <a:pt x="0" y="181355"/>
                  </a:moveTo>
                  <a:lnTo>
                    <a:pt x="6473" y="133129"/>
                  </a:lnTo>
                  <a:lnTo>
                    <a:pt x="24743" y="89803"/>
                  </a:lnTo>
                  <a:lnTo>
                    <a:pt x="53082" y="53101"/>
                  </a:lnTo>
                  <a:lnTo>
                    <a:pt x="89763" y="24750"/>
                  </a:lnTo>
                  <a:lnTo>
                    <a:pt x="133058" y="6475"/>
                  </a:lnTo>
                  <a:lnTo>
                    <a:pt x="181241" y="0"/>
                  </a:lnTo>
                  <a:lnTo>
                    <a:pt x="5962421" y="0"/>
                  </a:lnTo>
                  <a:lnTo>
                    <a:pt x="6010594" y="6475"/>
                  </a:lnTo>
                  <a:lnTo>
                    <a:pt x="6053884" y="24750"/>
                  </a:lnTo>
                  <a:lnTo>
                    <a:pt x="6090564" y="53101"/>
                  </a:lnTo>
                  <a:lnTo>
                    <a:pt x="6118904" y="89803"/>
                  </a:lnTo>
                  <a:lnTo>
                    <a:pt x="6137175" y="133129"/>
                  </a:lnTo>
                  <a:lnTo>
                    <a:pt x="6143650" y="181355"/>
                  </a:lnTo>
                  <a:lnTo>
                    <a:pt x="6143650" y="906272"/>
                  </a:lnTo>
                  <a:lnTo>
                    <a:pt x="6137175" y="954444"/>
                  </a:lnTo>
                  <a:lnTo>
                    <a:pt x="6118904" y="997735"/>
                  </a:lnTo>
                  <a:lnTo>
                    <a:pt x="6090564" y="1034414"/>
                  </a:lnTo>
                  <a:lnTo>
                    <a:pt x="6053884" y="1062754"/>
                  </a:lnTo>
                  <a:lnTo>
                    <a:pt x="6010594" y="1081026"/>
                  </a:lnTo>
                  <a:lnTo>
                    <a:pt x="5962421" y="1087501"/>
                  </a:lnTo>
                  <a:lnTo>
                    <a:pt x="181241" y="1087501"/>
                  </a:lnTo>
                  <a:lnTo>
                    <a:pt x="133058" y="1081026"/>
                  </a:lnTo>
                  <a:lnTo>
                    <a:pt x="89763" y="1062754"/>
                  </a:lnTo>
                  <a:lnTo>
                    <a:pt x="53082" y="1034414"/>
                  </a:lnTo>
                  <a:lnTo>
                    <a:pt x="24743" y="997735"/>
                  </a:lnTo>
                  <a:lnTo>
                    <a:pt x="6473" y="954444"/>
                  </a:lnTo>
                  <a:lnTo>
                    <a:pt x="0" y="906272"/>
                  </a:lnTo>
                  <a:lnTo>
                    <a:pt x="0" y="18135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6336" y="1856232"/>
              <a:ext cx="4322064" cy="5836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28599" y="0"/>
              <a:ext cx="8716010" cy="914400"/>
            </a:xfrm>
            <a:custGeom>
              <a:avLst/>
              <a:gdLst/>
              <a:ahLst/>
              <a:cxnLst/>
              <a:rect l="l" t="t" r="r" b="b"/>
              <a:pathLst>
                <a:path w="8716010" h="914400">
                  <a:moveTo>
                    <a:pt x="8563000" y="0"/>
                  </a:moveTo>
                  <a:lnTo>
                    <a:pt x="152400" y="0"/>
                  </a:lnTo>
                  <a:lnTo>
                    <a:pt x="104226" y="7766"/>
                  </a:lnTo>
                  <a:lnTo>
                    <a:pt x="62391" y="29394"/>
                  </a:lnTo>
                  <a:lnTo>
                    <a:pt x="29402" y="62380"/>
                  </a:lnTo>
                  <a:lnTo>
                    <a:pt x="7768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8" y="810182"/>
                  </a:lnTo>
                  <a:lnTo>
                    <a:pt x="29402" y="852019"/>
                  </a:lnTo>
                  <a:lnTo>
                    <a:pt x="62391" y="885005"/>
                  </a:lnTo>
                  <a:lnTo>
                    <a:pt x="104226" y="906633"/>
                  </a:lnTo>
                  <a:lnTo>
                    <a:pt x="152400" y="914400"/>
                  </a:lnTo>
                  <a:lnTo>
                    <a:pt x="8563000" y="914400"/>
                  </a:lnTo>
                  <a:lnTo>
                    <a:pt x="8611183" y="906633"/>
                  </a:lnTo>
                  <a:lnTo>
                    <a:pt x="8653020" y="885005"/>
                  </a:lnTo>
                  <a:lnTo>
                    <a:pt x="8686005" y="852019"/>
                  </a:lnTo>
                  <a:lnTo>
                    <a:pt x="8707634" y="810182"/>
                  </a:lnTo>
                  <a:lnTo>
                    <a:pt x="8715400" y="762000"/>
                  </a:lnTo>
                  <a:lnTo>
                    <a:pt x="8715400" y="152400"/>
                  </a:lnTo>
                  <a:lnTo>
                    <a:pt x="8707634" y="104217"/>
                  </a:lnTo>
                  <a:lnTo>
                    <a:pt x="8686005" y="62380"/>
                  </a:lnTo>
                  <a:lnTo>
                    <a:pt x="8653020" y="29394"/>
                  </a:lnTo>
                  <a:lnTo>
                    <a:pt x="8611183" y="7766"/>
                  </a:lnTo>
                  <a:lnTo>
                    <a:pt x="85630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8599" y="0"/>
              <a:ext cx="8716010" cy="914400"/>
            </a:xfrm>
            <a:custGeom>
              <a:avLst/>
              <a:gdLst/>
              <a:ahLst/>
              <a:cxnLst/>
              <a:rect l="l" t="t" r="r" b="b"/>
              <a:pathLst>
                <a:path w="8716010" h="914400">
                  <a:moveTo>
                    <a:pt x="0" y="152400"/>
                  </a:moveTo>
                  <a:lnTo>
                    <a:pt x="7768" y="104217"/>
                  </a:lnTo>
                  <a:lnTo>
                    <a:pt x="29402" y="62380"/>
                  </a:lnTo>
                  <a:lnTo>
                    <a:pt x="62391" y="29394"/>
                  </a:lnTo>
                  <a:lnTo>
                    <a:pt x="104226" y="7766"/>
                  </a:lnTo>
                  <a:lnTo>
                    <a:pt x="152400" y="0"/>
                  </a:lnTo>
                  <a:lnTo>
                    <a:pt x="8563000" y="0"/>
                  </a:lnTo>
                  <a:lnTo>
                    <a:pt x="8611183" y="7766"/>
                  </a:lnTo>
                  <a:lnTo>
                    <a:pt x="8653020" y="29394"/>
                  </a:lnTo>
                  <a:lnTo>
                    <a:pt x="8686005" y="62380"/>
                  </a:lnTo>
                  <a:lnTo>
                    <a:pt x="8707634" y="104217"/>
                  </a:lnTo>
                  <a:lnTo>
                    <a:pt x="8715400" y="152400"/>
                  </a:lnTo>
                  <a:lnTo>
                    <a:pt x="8715400" y="762000"/>
                  </a:lnTo>
                  <a:lnTo>
                    <a:pt x="8707634" y="810182"/>
                  </a:lnTo>
                  <a:lnTo>
                    <a:pt x="8686005" y="852019"/>
                  </a:lnTo>
                  <a:lnTo>
                    <a:pt x="8653020" y="885005"/>
                  </a:lnTo>
                  <a:lnTo>
                    <a:pt x="8611183" y="906633"/>
                  </a:lnTo>
                  <a:lnTo>
                    <a:pt x="8563000" y="914400"/>
                  </a:lnTo>
                  <a:lnTo>
                    <a:pt x="152400" y="914400"/>
                  </a:lnTo>
                  <a:lnTo>
                    <a:pt x="104226" y="906633"/>
                  </a:lnTo>
                  <a:lnTo>
                    <a:pt x="62391" y="885005"/>
                  </a:lnTo>
                  <a:lnTo>
                    <a:pt x="29402" y="852019"/>
                  </a:lnTo>
                  <a:lnTo>
                    <a:pt x="7768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6811" y="51815"/>
              <a:ext cx="2741676" cy="8199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0975" y="51815"/>
              <a:ext cx="2165604" cy="819912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88310" y="183845"/>
            <a:ext cx="35991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Целевой</a:t>
            </a:r>
            <a:r>
              <a:rPr sz="4000" spc="-95" dirty="0">
                <a:latin typeface="Times New Roman"/>
                <a:cs typeface="Times New Roman"/>
              </a:rPr>
              <a:t> </a:t>
            </a:r>
            <a:r>
              <a:rPr sz="4000" spc="-15" dirty="0">
                <a:latin typeface="Times New Roman"/>
                <a:cs typeface="Times New Roman"/>
              </a:rPr>
              <a:t>раздел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15962" y="2743200"/>
            <a:ext cx="7780655" cy="3961129"/>
            <a:chOff x="915962" y="2743200"/>
            <a:chExt cx="7780655" cy="3961129"/>
          </a:xfrm>
        </p:grpSpPr>
        <p:sp>
          <p:nvSpPr>
            <p:cNvPr id="17" name="object 17"/>
            <p:cNvSpPr/>
            <p:nvPr/>
          </p:nvSpPr>
          <p:spPr>
            <a:xfrm>
              <a:off x="2643123" y="4357750"/>
              <a:ext cx="5929630" cy="989330"/>
            </a:xfrm>
            <a:custGeom>
              <a:avLst/>
              <a:gdLst/>
              <a:ahLst/>
              <a:cxnLst/>
              <a:rect l="l" t="t" r="r" b="b"/>
              <a:pathLst>
                <a:path w="5929630" h="989329">
                  <a:moveTo>
                    <a:pt x="5764530" y="0"/>
                  </a:moveTo>
                  <a:lnTo>
                    <a:pt x="164845" y="0"/>
                  </a:lnTo>
                  <a:lnTo>
                    <a:pt x="121017" y="5886"/>
                  </a:lnTo>
                  <a:lnTo>
                    <a:pt x="81637" y="22497"/>
                  </a:lnTo>
                  <a:lnTo>
                    <a:pt x="48275" y="48260"/>
                  </a:lnTo>
                  <a:lnTo>
                    <a:pt x="22502" y="81599"/>
                  </a:lnTo>
                  <a:lnTo>
                    <a:pt x="5887" y="120943"/>
                  </a:lnTo>
                  <a:lnTo>
                    <a:pt x="0" y="164719"/>
                  </a:lnTo>
                  <a:lnTo>
                    <a:pt x="0" y="824103"/>
                  </a:lnTo>
                  <a:lnTo>
                    <a:pt x="5887" y="867931"/>
                  </a:lnTo>
                  <a:lnTo>
                    <a:pt x="22502" y="907311"/>
                  </a:lnTo>
                  <a:lnTo>
                    <a:pt x="48275" y="940673"/>
                  </a:lnTo>
                  <a:lnTo>
                    <a:pt x="81637" y="966446"/>
                  </a:lnTo>
                  <a:lnTo>
                    <a:pt x="121017" y="983061"/>
                  </a:lnTo>
                  <a:lnTo>
                    <a:pt x="164845" y="988949"/>
                  </a:lnTo>
                  <a:lnTo>
                    <a:pt x="5764530" y="988949"/>
                  </a:lnTo>
                  <a:lnTo>
                    <a:pt x="5808358" y="983061"/>
                  </a:lnTo>
                  <a:lnTo>
                    <a:pt x="5847738" y="966446"/>
                  </a:lnTo>
                  <a:lnTo>
                    <a:pt x="5881100" y="940673"/>
                  </a:lnTo>
                  <a:lnTo>
                    <a:pt x="5906873" y="907311"/>
                  </a:lnTo>
                  <a:lnTo>
                    <a:pt x="5923488" y="867931"/>
                  </a:lnTo>
                  <a:lnTo>
                    <a:pt x="5929376" y="824103"/>
                  </a:lnTo>
                  <a:lnTo>
                    <a:pt x="5929376" y="164719"/>
                  </a:lnTo>
                  <a:lnTo>
                    <a:pt x="5923488" y="120943"/>
                  </a:lnTo>
                  <a:lnTo>
                    <a:pt x="5906873" y="81599"/>
                  </a:lnTo>
                  <a:lnTo>
                    <a:pt x="5881100" y="48260"/>
                  </a:lnTo>
                  <a:lnTo>
                    <a:pt x="5847738" y="22497"/>
                  </a:lnTo>
                  <a:lnTo>
                    <a:pt x="5808358" y="5886"/>
                  </a:lnTo>
                  <a:lnTo>
                    <a:pt x="5764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43123" y="4357750"/>
              <a:ext cx="5929630" cy="989330"/>
            </a:xfrm>
            <a:custGeom>
              <a:avLst/>
              <a:gdLst/>
              <a:ahLst/>
              <a:cxnLst/>
              <a:rect l="l" t="t" r="r" b="b"/>
              <a:pathLst>
                <a:path w="5929630" h="989329">
                  <a:moveTo>
                    <a:pt x="0" y="164719"/>
                  </a:moveTo>
                  <a:lnTo>
                    <a:pt x="5887" y="120943"/>
                  </a:lnTo>
                  <a:lnTo>
                    <a:pt x="22502" y="81599"/>
                  </a:lnTo>
                  <a:lnTo>
                    <a:pt x="48275" y="48260"/>
                  </a:lnTo>
                  <a:lnTo>
                    <a:pt x="81637" y="22497"/>
                  </a:lnTo>
                  <a:lnTo>
                    <a:pt x="121017" y="5886"/>
                  </a:lnTo>
                  <a:lnTo>
                    <a:pt x="164845" y="0"/>
                  </a:lnTo>
                  <a:lnTo>
                    <a:pt x="5764530" y="0"/>
                  </a:lnTo>
                  <a:lnTo>
                    <a:pt x="5808358" y="5886"/>
                  </a:lnTo>
                  <a:lnTo>
                    <a:pt x="5847738" y="22497"/>
                  </a:lnTo>
                  <a:lnTo>
                    <a:pt x="5881100" y="48260"/>
                  </a:lnTo>
                  <a:lnTo>
                    <a:pt x="5906873" y="81599"/>
                  </a:lnTo>
                  <a:lnTo>
                    <a:pt x="5923488" y="120943"/>
                  </a:lnTo>
                  <a:lnTo>
                    <a:pt x="5929376" y="164719"/>
                  </a:lnTo>
                  <a:lnTo>
                    <a:pt x="5929376" y="824103"/>
                  </a:lnTo>
                  <a:lnTo>
                    <a:pt x="5923488" y="867931"/>
                  </a:lnTo>
                  <a:lnTo>
                    <a:pt x="5906873" y="907311"/>
                  </a:lnTo>
                  <a:lnTo>
                    <a:pt x="5881100" y="940673"/>
                  </a:lnTo>
                  <a:lnTo>
                    <a:pt x="5847738" y="966446"/>
                  </a:lnTo>
                  <a:lnTo>
                    <a:pt x="5808358" y="983061"/>
                  </a:lnTo>
                  <a:lnTo>
                    <a:pt x="5764530" y="988949"/>
                  </a:lnTo>
                  <a:lnTo>
                    <a:pt x="164845" y="988949"/>
                  </a:lnTo>
                  <a:lnTo>
                    <a:pt x="121017" y="983061"/>
                  </a:lnTo>
                  <a:lnTo>
                    <a:pt x="81637" y="966446"/>
                  </a:lnTo>
                  <a:lnTo>
                    <a:pt x="48275" y="940673"/>
                  </a:lnTo>
                  <a:lnTo>
                    <a:pt x="22502" y="907311"/>
                  </a:lnTo>
                  <a:lnTo>
                    <a:pt x="5887" y="867931"/>
                  </a:lnTo>
                  <a:lnTo>
                    <a:pt x="0" y="824103"/>
                  </a:lnTo>
                  <a:lnTo>
                    <a:pt x="0" y="16471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6848" y="4514088"/>
              <a:ext cx="3867911" cy="59131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1750" y="5572125"/>
              <a:ext cx="6111875" cy="1119505"/>
            </a:xfrm>
            <a:custGeom>
              <a:avLst/>
              <a:gdLst/>
              <a:ahLst/>
              <a:cxnLst/>
              <a:rect l="l" t="t" r="r" b="b"/>
              <a:pathLst>
                <a:path w="6111875" h="1119504">
                  <a:moveTo>
                    <a:pt x="5925311" y="0"/>
                  </a:moveTo>
                  <a:lnTo>
                    <a:pt x="186562" y="0"/>
                  </a:lnTo>
                  <a:lnTo>
                    <a:pt x="136936" y="6664"/>
                  </a:lnTo>
                  <a:lnTo>
                    <a:pt x="92361" y="25471"/>
                  </a:lnTo>
                  <a:lnTo>
                    <a:pt x="54609" y="54641"/>
                  </a:lnTo>
                  <a:lnTo>
                    <a:pt x="25451" y="92397"/>
                  </a:lnTo>
                  <a:lnTo>
                    <a:pt x="6658" y="136960"/>
                  </a:lnTo>
                  <a:lnTo>
                    <a:pt x="0" y="186550"/>
                  </a:lnTo>
                  <a:lnTo>
                    <a:pt x="0" y="932688"/>
                  </a:lnTo>
                  <a:lnTo>
                    <a:pt x="6658" y="982277"/>
                  </a:lnTo>
                  <a:lnTo>
                    <a:pt x="25451" y="1026837"/>
                  </a:lnTo>
                  <a:lnTo>
                    <a:pt x="54609" y="1064590"/>
                  </a:lnTo>
                  <a:lnTo>
                    <a:pt x="92361" y="1093757"/>
                  </a:lnTo>
                  <a:lnTo>
                    <a:pt x="136936" y="1112562"/>
                  </a:lnTo>
                  <a:lnTo>
                    <a:pt x="186562" y="1119225"/>
                  </a:lnTo>
                  <a:lnTo>
                    <a:pt x="5925311" y="1119225"/>
                  </a:lnTo>
                  <a:lnTo>
                    <a:pt x="5974894" y="1112562"/>
                  </a:lnTo>
                  <a:lnTo>
                    <a:pt x="6019456" y="1093757"/>
                  </a:lnTo>
                  <a:lnTo>
                    <a:pt x="6057217" y="1064590"/>
                  </a:lnTo>
                  <a:lnTo>
                    <a:pt x="6086395" y="1026837"/>
                  </a:lnTo>
                  <a:lnTo>
                    <a:pt x="6105208" y="982277"/>
                  </a:lnTo>
                  <a:lnTo>
                    <a:pt x="6111875" y="932688"/>
                  </a:lnTo>
                  <a:lnTo>
                    <a:pt x="6111875" y="186550"/>
                  </a:lnTo>
                  <a:lnTo>
                    <a:pt x="6105208" y="136960"/>
                  </a:lnTo>
                  <a:lnTo>
                    <a:pt x="6086395" y="92397"/>
                  </a:lnTo>
                  <a:lnTo>
                    <a:pt x="6057217" y="54641"/>
                  </a:lnTo>
                  <a:lnTo>
                    <a:pt x="6019456" y="25471"/>
                  </a:lnTo>
                  <a:lnTo>
                    <a:pt x="5974894" y="6664"/>
                  </a:lnTo>
                  <a:lnTo>
                    <a:pt x="5925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1750" y="5572125"/>
              <a:ext cx="6111875" cy="1119505"/>
            </a:xfrm>
            <a:custGeom>
              <a:avLst/>
              <a:gdLst/>
              <a:ahLst/>
              <a:cxnLst/>
              <a:rect l="l" t="t" r="r" b="b"/>
              <a:pathLst>
                <a:path w="6111875" h="1119504">
                  <a:moveTo>
                    <a:pt x="0" y="186550"/>
                  </a:moveTo>
                  <a:lnTo>
                    <a:pt x="6658" y="136960"/>
                  </a:lnTo>
                  <a:lnTo>
                    <a:pt x="25451" y="92397"/>
                  </a:lnTo>
                  <a:lnTo>
                    <a:pt x="54609" y="54641"/>
                  </a:lnTo>
                  <a:lnTo>
                    <a:pt x="92361" y="25471"/>
                  </a:lnTo>
                  <a:lnTo>
                    <a:pt x="136936" y="6664"/>
                  </a:lnTo>
                  <a:lnTo>
                    <a:pt x="186562" y="0"/>
                  </a:lnTo>
                  <a:lnTo>
                    <a:pt x="5925311" y="0"/>
                  </a:lnTo>
                  <a:lnTo>
                    <a:pt x="5974894" y="6664"/>
                  </a:lnTo>
                  <a:lnTo>
                    <a:pt x="6019456" y="25471"/>
                  </a:lnTo>
                  <a:lnTo>
                    <a:pt x="6057217" y="54641"/>
                  </a:lnTo>
                  <a:lnTo>
                    <a:pt x="6086395" y="92397"/>
                  </a:lnTo>
                  <a:lnTo>
                    <a:pt x="6105208" y="136960"/>
                  </a:lnTo>
                  <a:lnTo>
                    <a:pt x="6111875" y="186550"/>
                  </a:lnTo>
                  <a:lnTo>
                    <a:pt x="6111875" y="932688"/>
                  </a:lnTo>
                  <a:lnTo>
                    <a:pt x="6105208" y="982277"/>
                  </a:lnTo>
                  <a:lnTo>
                    <a:pt x="6086395" y="1026837"/>
                  </a:lnTo>
                  <a:lnTo>
                    <a:pt x="6057217" y="1064590"/>
                  </a:lnTo>
                  <a:lnTo>
                    <a:pt x="6019456" y="1093757"/>
                  </a:lnTo>
                  <a:lnTo>
                    <a:pt x="5974894" y="1112562"/>
                  </a:lnTo>
                  <a:lnTo>
                    <a:pt x="5925311" y="1119225"/>
                  </a:lnTo>
                  <a:lnTo>
                    <a:pt x="186562" y="1119225"/>
                  </a:lnTo>
                  <a:lnTo>
                    <a:pt x="136936" y="1112562"/>
                  </a:lnTo>
                  <a:lnTo>
                    <a:pt x="92361" y="1093757"/>
                  </a:lnTo>
                  <a:lnTo>
                    <a:pt x="54609" y="1064590"/>
                  </a:lnTo>
                  <a:lnTo>
                    <a:pt x="25451" y="1026837"/>
                  </a:lnTo>
                  <a:lnTo>
                    <a:pt x="6658" y="982277"/>
                  </a:lnTo>
                  <a:lnTo>
                    <a:pt x="0" y="932688"/>
                  </a:lnTo>
                  <a:lnTo>
                    <a:pt x="0" y="1865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51988" y="5588507"/>
              <a:ext cx="1932432" cy="5836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08931" y="5588507"/>
              <a:ext cx="1717548" cy="5836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50992" y="5588507"/>
              <a:ext cx="2773680" cy="58369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35451" y="6015228"/>
              <a:ext cx="2474976" cy="5836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34939" y="6015228"/>
              <a:ext cx="2814827" cy="58369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28662" y="2785998"/>
              <a:ext cx="6144260" cy="1429385"/>
            </a:xfrm>
            <a:custGeom>
              <a:avLst/>
              <a:gdLst/>
              <a:ahLst/>
              <a:cxnLst/>
              <a:rect l="l" t="t" r="r" b="b"/>
              <a:pathLst>
                <a:path w="6144259" h="1429385">
                  <a:moveTo>
                    <a:pt x="5905588" y="0"/>
                  </a:moveTo>
                  <a:lnTo>
                    <a:pt x="238125" y="0"/>
                  </a:lnTo>
                  <a:lnTo>
                    <a:pt x="190135" y="4840"/>
                  </a:lnTo>
                  <a:lnTo>
                    <a:pt x="145437" y="18724"/>
                  </a:lnTo>
                  <a:lnTo>
                    <a:pt x="104988" y="40692"/>
                  </a:lnTo>
                  <a:lnTo>
                    <a:pt x="69746" y="69786"/>
                  </a:lnTo>
                  <a:lnTo>
                    <a:pt x="40669" y="105047"/>
                  </a:lnTo>
                  <a:lnTo>
                    <a:pt x="18713" y="145518"/>
                  </a:lnTo>
                  <a:lnTo>
                    <a:pt x="4838" y="190239"/>
                  </a:lnTo>
                  <a:lnTo>
                    <a:pt x="0" y="238251"/>
                  </a:lnTo>
                  <a:lnTo>
                    <a:pt x="0" y="1190625"/>
                  </a:lnTo>
                  <a:lnTo>
                    <a:pt x="4838" y="1238637"/>
                  </a:lnTo>
                  <a:lnTo>
                    <a:pt x="18713" y="1283358"/>
                  </a:lnTo>
                  <a:lnTo>
                    <a:pt x="40669" y="1323829"/>
                  </a:lnTo>
                  <a:lnTo>
                    <a:pt x="69746" y="1359090"/>
                  </a:lnTo>
                  <a:lnTo>
                    <a:pt x="104988" y="1388184"/>
                  </a:lnTo>
                  <a:lnTo>
                    <a:pt x="145437" y="1410152"/>
                  </a:lnTo>
                  <a:lnTo>
                    <a:pt x="190135" y="1424036"/>
                  </a:lnTo>
                  <a:lnTo>
                    <a:pt x="238125" y="1428877"/>
                  </a:lnTo>
                  <a:lnTo>
                    <a:pt x="5905588" y="1428877"/>
                  </a:lnTo>
                  <a:lnTo>
                    <a:pt x="5953559" y="1424036"/>
                  </a:lnTo>
                  <a:lnTo>
                    <a:pt x="5998249" y="1410152"/>
                  </a:lnTo>
                  <a:lnTo>
                    <a:pt x="6038697" y="1388184"/>
                  </a:lnTo>
                  <a:lnTo>
                    <a:pt x="6073943" y="1359090"/>
                  </a:lnTo>
                  <a:lnTo>
                    <a:pt x="6103028" y="1323829"/>
                  </a:lnTo>
                  <a:lnTo>
                    <a:pt x="6124991" y="1283358"/>
                  </a:lnTo>
                  <a:lnTo>
                    <a:pt x="6138873" y="1238637"/>
                  </a:lnTo>
                  <a:lnTo>
                    <a:pt x="6143713" y="1190625"/>
                  </a:lnTo>
                  <a:lnTo>
                    <a:pt x="6143713" y="238251"/>
                  </a:lnTo>
                  <a:lnTo>
                    <a:pt x="6138873" y="190239"/>
                  </a:lnTo>
                  <a:lnTo>
                    <a:pt x="6124991" y="145518"/>
                  </a:lnTo>
                  <a:lnTo>
                    <a:pt x="6103028" y="105047"/>
                  </a:lnTo>
                  <a:lnTo>
                    <a:pt x="6073943" y="69786"/>
                  </a:lnTo>
                  <a:lnTo>
                    <a:pt x="6038697" y="40692"/>
                  </a:lnTo>
                  <a:lnTo>
                    <a:pt x="5998249" y="18724"/>
                  </a:lnTo>
                  <a:lnTo>
                    <a:pt x="5953559" y="4840"/>
                  </a:lnTo>
                  <a:lnTo>
                    <a:pt x="59055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8662" y="2785998"/>
              <a:ext cx="6144260" cy="1429385"/>
            </a:xfrm>
            <a:custGeom>
              <a:avLst/>
              <a:gdLst/>
              <a:ahLst/>
              <a:cxnLst/>
              <a:rect l="l" t="t" r="r" b="b"/>
              <a:pathLst>
                <a:path w="6144259" h="1429385">
                  <a:moveTo>
                    <a:pt x="0" y="238251"/>
                  </a:moveTo>
                  <a:lnTo>
                    <a:pt x="4838" y="190239"/>
                  </a:lnTo>
                  <a:lnTo>
                    <a:pt x="18713" y="145518"/>
                  </a:lnTo>
                  <a:lnTo>
                    <a:pt x="40669" y="105047"/>
                  </a:lnTo>
                  <a:lnTo>
                    <a:pt x="69746" y="69786"/>
                  </a:lnTo>
                  <a:lnTo>
                    <a:pt x="104988" y="40692"/>
                  </a:lnTo>
                  <a:lnTo>
                    <a:pt x="145437" y="18724"/>
                  </a:lnTo>
                  <a:lnTo>
                    <a:pt x="190135" y="4840"/>
                  </a:lnTo>
                  <a:lnTo>
                    <a:pt x="238125" y="0"/>
                  </a:lnTo>
                  <a:lnTo>
                    <a:pt x="5905588" y="0"/>
                  </a:lnTo>
                  <a:lnTo>
                    <a:pt x="5953559" y="4840"/>
                  </a:lnTo>
                  <a:lnTo>
                    <a:pt x="5998249" y="18724"/>
                  </a:lnTo>
                  <a:lnTo>
                    <a:pt x="6038697" y="40692"/>
                  </a:lnTo>
                  <a:lnTo>
                    <a:pt x="6073943" y="69786"/>
                  </a:lnTo>
                  <a:lnTo>
                    <a:pt x="6103028" y="105047"/>
                  </a:lnTo>
                  <a:lnTo>
                    <a:pt x="6124991" y="145518"/>
                  </a:lnTo>
                  <a:lnTo>
                    <a:pt x="6138873" y="190239"/>
                  </a:lnTo>
                  <a:lnTo>
                    <a:pt x="6143713" y="238251"/>
                  </a:lnTo>
                  <a:lnTo>
                    <a:pt x="6143713" y="1190625"/>
                  </a:lnTo>
                  <a:lnTo>
                    <a:pt x="6138873" y="1238637"/>
                  </a:lnTo>
                  <a:lnTo>
                    <a:pt x="6124991" y="1283358"/>
                  </a:lnTo>
                  <a:lnTo>
                    <a:pt x="6103028" y="1323829"/>
                  </a:lnTo>
                  <a:lnTo>
                    <a:pt x="6073943" y="1359090"/>
                  </a:lnTo>
                  <a:lnTo>
                    <a:pt x="6038697" y="1388184"/>
                  </a:lnTo>
                  <a:lnTo>
                    <a:pt x="5998249" y="1410152"/>
                  </a:lnTo>
                  <a:lnTo>
                    <a:pt x="5953559" y="1424036"/>
                  </a:lnTo>
                  <a:lnTo>
                    <a:pt x="5905588" y="1428877"/>
                  </a:lnTo>
                  <a:lnTo>
                    <a:pt x="238125" y="1428877"/>
                  </a:lnTo>
                  <a:lnTo>
                    <a:pt x="190135" y="1424036"/>
                  </a:lnTo>
                  <a:lnTo>
                    <a:pt x="145437" y="1410152"/>
                  </a:lnTo>
                  <a:lnTo>
                    <a:pt x="104988" y="1388184"/>
                  </a:lnTo>
                  <a:lnTo>
                    <a:pt x="69746" y="1359090"/>
                  </a:lnTo>
                  <a:lnTo>
                    <a:pt x="40669" y="1323829"/>
                  </a:lnTo>
                  <a:lnTo>
                    <a:pt x="18713" y="1283358"/>
                  </a:lnTo>
                  <a:lnTo>
                    <a:pt x="4838" y="1238637"/>
                  </a:lnTo>
                  <a:lnTo>
                    <a:pt x="0" y="1190625"/>
                  </a:lnTo>
                  <a:lnTo>
                    <a:pt x="0" y="23825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5524" y="2743200"/>
              <a:ext cx="2112264" cy="58369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50692" y="2743200"/>
              <a:ext cx="3345179" cy="58369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19655" y="3169919"/>
              <a:ext cx="4482084" cy="5836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29255" y="3589019"/>
              <a:ext cx="3084575" cy="59131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38343" y="3589019"/>
              <a:ext cx="563879" cy="591311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735073" y="1948942"/>
            <a:ext cx="6358255" cy="4611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3384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Пояснительная</a:t>
            </a:r>
            <a:r>
              <a:rPr sz="2800" b="1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4F6128"/>
                </a:solidFill>
                <a:latin typeface="Times New Roman"/>
                <a:cs typeface="Times New Roman"/>
              </a:rPr>
              <a:t>записка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>
              <a:latin typeface="Times New Roman"/>
              <a:cs typeface="Times New Roman"/>
            </a:endParaRPr>
          </a:p>
          <a:p>
            <a:pPr marL="12700" marR="1832610" algn="ctr">
              <a:lnSpc>
                <a:spcPct val="99100"/>
              </a:lnSpc>
            </a:pPr>
            <a:r>
              <a:rPr sz="2800" b="1" spc="-20" dirty="0">
                <a:solidFill>
                  <a:srgbClr val="4F6128"/>
                </a:solidFill>
                <a:latin typeface="Times New Roman"/>
                <a:cs typeface="Times New Roman"/>
              </a:rPr>
              <a:t>Значимые 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для </a:t>
            </a:r>
            <a:r>
              <a:rPr sz="28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разработки 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и </a:t>
            </a:r>
            <a:r>
              <a:rPr sz="2800" b="1" spc="-6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реализации Программы </a:t>
            </a:r>
            <a:r>
              <a:rPr sz="2800" b="1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характеристики</a:t>
            </a:r>
            <a:r>
              <a:rPr sz="2800" spc="-10" dirty="0">
                <a:solidFill>
                  <a:srgbClr val="4F6128"/>
                </a:solidFill>
                <a:latin typeface="Times New Roman"/>
                <a:cs typeface="Times New Roman"/>
              </a:rPr>
              <a:t>,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400">
              <a:latin typeface="Times New Roman"/>
              <a:cs typeface="Times New Roman"/>
            </a:endParaRPr>
          </a:p>
          <a:p>
            <a:pPr marL="1393190" algn="ctr">
              <a:lnSpc>
                <a:spcPct val="100000"/>
              </a:lnSpc>
            </a:pP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Целевые</a:t>
            </a:r>
            <a:r>
              <a:rPr sz="2800" b="1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ориентиры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400">
              <a:latin typeface="Times New Roman"/>
              <a:cs typeface="Times New Roman"/>
            </a:endParaRPr>
          </a:p>
          <a:p>
            <a:pPr marL="1439545" marR="5080" algn="ctr">
              <a:lnSpc>
                <a:spcPct val="100000"/>
              </a:lnSpc>
            </a:pPr>
            <a:r>
              <a:rPr sz="28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Система 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оценки </a:t>
            </a:r>
            <a:r>
              <a:rPr sz="28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планируемых </a:t>
            </a:r>
            <a:r>
              <a:rPr sz="2800" b="1" spc="-6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4F6128"/>
                </a:solidFill>
                <a:latin typeface="Times New Roman"/>
                <a:cs typeface="Times New Roman"/>
              </a:rPr>
              <a:t>результатов</a:t>
            </a:r>
            <a:r>
              <a:rPr sz="28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освоения </a:t>
            </a:r>
            <a:r>
              <a:rPr sz="2800" b="1" spc="-55" dirty="0">
                <a:solidFill>
                  <a:srgbClr val="4F6128"/>
                </a:solidFill>
                <a:latin typeface="Times New Roman"/>
                <a:cs typeface="Times New Roman"/>
              </a:rPr>
              <a:t>АОП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36" name="object 3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981075"/>
            <a:chOff x="533398" y="0"/>
            <a:chExt cx="8610600" cy="98107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981075"/>
            </a:xfrm>
            <a:custGeom>
              <a:avLst/>
              <a:gdLst/>
              <a:ahLst/>
              <a:cxnLst/>
              <a:rect l="l" t="t" r="r" b="b"/>
              <a:pathLst>
                <a:path w="8610600" h="981075">
                  <a:moveTo>
                    <a:pt x="0" y="980694"/>
                  </a:moveTo>
                  <a:lnTo>
                    <a:pt x="8610601" y="980694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80694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6460" y="45719"/>
              <a:ext cx="3505200" cy="6583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2163" y="45719"/>
              <a:ext cx="1985772" cy="65836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97379" y="148844"/>
            <a:ext cx="443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Пояснительная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записка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07616" y="1287105"/>
            <a:ext cx="6967220" cy="376237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31800" indent="-419734">
              <a:lnSpc>
                <a:spcPct val="100000"/>
              </a:lnSpc>
              <a:spcBef>
                <a:spcPts val="420"/>
              </a:spcBef>
              <a:buFont typeface="Arial MT"/>
              <a:buChar char="•"/>
              <a:tabLst>
                <a:tab pos="431800" algn="l"/>
                <a:tab pos="432434" algn="l"/>
              </a:tabLst>
            </a:pPr>
            <a:r>
              <a:rPr sz="2700" b="1" spc="-5" dirty="0">
                <a:latin typeface="Calibri"/>
                <a:cs typeface="Calibri"/>
              </a:rPr>
              <a:t>Актуальность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b="1" dirty="0">
                <a:latin typeface="Calibri"/>
                <a:cs typeface="Calibri"/>
              </a:rPr>
              <a:t>Нормативные</a:t>
            </a:r>
            <a:r>
              <a:rPr sz="2700" b="1" spc="-60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документы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b="1" spc="-20" dirty="0">
                <a:latin typeface="Calibri"/>
                <a:cs typeface="Calibri"/>
              </a:rPr>
              <a:t>Цели</a:t>
            </a:r>
            <a:r>
              <a:rPr sz="2700" b="1" spc="-1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и</a:t>
            </a:r>
            <a:r>
              <a:rPr sz="2700" b="1" spc="-1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задачи </a:t>
            </a:r>
            <a:r>
              <a:rPr sz="2700" b="1" spc="-5" dirty="0">
                <a:latin typeface="Calibri"/>
                <a:cs typeface="Calibri"/>
              </a:rPr>
              <a:t>реализации</a:t>
            </a:r>
            <a:r>
              <a:rPr sz="2700" b="1" spc="5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программы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b="1" spc="-5" dirty="0">
                <a:latin typeface="Calibri"/>
                <a:cs typeface="Calibri"/>
              </a:rPr>
              <a:t>Научные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10" dirty="0">
                <a:latin typeface="Calibri"/>
                <a:cs typeface="Calibri"/>
              </a:rPr>
              <a:t> методологические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основания</a:t>
            </a:r>
            <a:endParaRPr sz="2600">
              <a:latin typeface="Calibri"/>
              <a:cs typeface="Calibri"/>
            </a:endParaRPr>
          </a:p>
          <a:p>
            <a:pPr marL="355600" marR="5080" indent="-343535">
              <a:lnSpc>
                <a:spcPts val="2810"/>
              </a:lnSpc>
              <a:spcBef>
                <a:spcPts val="6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b="1" dirty="0">
                <a:latin typeface="Calibri"/>
                <a:cs typeface="Calibri"/>
              </a:rPr>
              <a:t>Принципы,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отраженные</a:t>
            </a:r>
            <a:r>
              <a:rPr sz="2600" b="1" dirty="0">
                <a:latin typeface="Calibri"/>
                <a:cs typeface="Calibri"/>
              </a:rPr>
              <a:t> в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ФГОС</a:t>
            </a:r>
            <a:r>
              <a:rPr sz="2600" b="1" spc="10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дошкольного </a:t>
            </a:r>
            <a:r>
              <a:rPr sz="2600" b="1" spc="-5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образования</a:t>
            </a:r>
            <a:endParaRPr sz="2600">
              <a:latin typeface="Calibri"/>
              <a:cs typeface="Calibri"/>
            </a:endParaRPr>
          </a:p>
          <a:p>
            <a:pPr marL="355600" marR="860425" indent="-343535">
              <a:lnSpc>
                <a:spcPts val="281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b="1" dirty="0">
                <a:latin typeface="Calibri"/>
                <a:cs typeface="Calibri"/>
              </a:rPr>
              <a:t>Принципы организации </a:t>
            </a:r>
            <a:r>
              <a:rPr sz="2600" b="1" spc="-10" dirty="0">
                <a:latin typeface="Calibri"/>
                <a:cs typeface="Calibri"/>
              </a:rPr>
              <a:t>коррекционно- </a:t>
            </a:r>
            <a:r>
              <a:rPr sz="2600" b="1" spc="-57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развивающей</a:t>
            </a:r>
            <a:r>
              <a:rPr sz="2600" b="1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работы </a:t>
            </a:r>
            <a:r>
              <a:rPr sz="2600" b="1" dirty="0">
                <a:latin typeface="Calibri"/>
                <a:cs typeface="Calibri"/>
              </a:rPr>
              <a:t>с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детьми</a:t>
            </a:r>
            <a:r>
              <a:rPr sz="2600" b="1" dirty="0">
                <a:latin typeface="Calibri"/>
                <a:cs typeface="Calibri"/>
              </a:rPr>
              <a:t> с</a:t>
            </a:r>
            <a:endParaRPr sz="2600">
              <a:latin typeface="Calibri"/>
              <a:cs typeface="Calibri"/>
            </a:endParaRPr>
          </a:p>
          <a:p>
            <a:pPr marL="355600">
              <a:lnSpc>
                <a:spcPts val="2765"/>
              </a:lnSpc>
            </a:pPr>
            <a:r>
              <a:rPr sz="2600" b="1" dirty="0">
                <a:latin typeface="Calibri"/>
                <a:cs typeface="Calibri"/>
              </a:rPr>
              <a:t>ограниченными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возможностями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здоровья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044654"/>
            <a:chOff x="0" y="0"/>
            <a:chExt cx="9144000" cy="10446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85647"/>
              <a:ext cx="9144000" cy="590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3398" y="0"/>
              <a:ext cx="8610600" cy="986155"/>
            </a:xfrm>
            <a:custGeom>
              <a:avLst/>
              <a:gdLst/>
              <a:ahLst/>
              <a:cxnLst/>
              <a:rect l="l" t="t" r="r" b="b"/>
              <a:pathLst>
                <a:path w="8610600" h="986155">
                  <a:moveTo>
                    <a:pt x="0" y="985659"/>
                  </a:moveTo>
                  <a:lnTo>
                    <a:pt x="8610601" y="98565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986155"/>
            </a:xfrm>
            <a:custGeom>
              <a:avLst/>
              <a:gdLst/>
              <a:ahLst/>
              <a:cxnLst/>
              <a:rect l="l" t="t" r="r" b="b"/>
              <a:pathLst>
                <a:path w="9144000" h="986155">
                  <a:moveTo>
                    <a:pt x="0" y="985659"/>
                  </a:moveTo>
                  <a:lnTo>
                    <a:pt x="9144000" y="98565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50416" y="350734"/>
            <a:ext cx="4216400" cy="613514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Адаптированная</a:t>
            </a:r>
            <a:endParaRPr sz="2400" dirty="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290"/>
              </a:spcBef>
            </a:pPr>
            <a:r>
              <a:rPr sz="2400" b="1" spc="-5" dirty="0">
                <a:latin typeface="Calibri"/>
                <a:cs typeface="Calibri"/>
              </a:rPr>
              <a:t>образовательная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программа</a:t>
            </a:r>
            <a:endParaRPr sz="2400" dirty="0">
              <a:latin typeface="Calibri"/>
              <a:cs typeface="Calibri"/>
            </a:endParaRPr>
          </a:p>
          <a:p>
            <a:pPr marL="354965" marR="264160">
              <a:lnSpc>
                <a:spcPct val="110000"/>
              </a:lnSpc>
            </a:pPr>
            <a:r>
              <a:rPr sz="2400" b="1" spc="-5" dirty="0" smtClean="0">
                <a:latin typeface="Calibri"/>
                <a:cs typeface="Calibri"/>
              </a:rPr>
              <a:t>разработана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отношении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обучающихся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endParaRPr sz="2400" dirty="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290"/>
              </a:spcBef>
            </a:pPr>
            <a:r>
              <a:rPr sz="2400" b="1" spc="-5" dirty="0">
                <a:latin typeface="Calibri"/>
                <a:cs typeface="Calibri"/>
              </a:rPr>
              <a:t>конкретными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видами</a:t>
            </a:r>
            <a:endParaRPr sz="2400" dirty="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290"/>
              </a:spcBef>
            </a:pPr>
            <a:r>
              <a:rPr sz="2400" b="1" dirty="0">
                <a:latin typeface="Calibri"/>
                <a:cs typeface="Calibri"/>
              </a:rPr>
              <a:t>ограничений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здоровья</a:t>
            </a:r>
            <a:endParaRPr sz="2400" dirty="0">
              <a:latin typeface="Calibri"/>
              <a:cs typeface="Calibri"/>
            </a:endParaRPr>
          </a:p>
          <a:p>
            <a:pPr marL="354965" marR="367665" indent="-342900">
              <a:lnSpc>
                <a:spcPts val="3170"/>
              </a:lnSpc>
              <a:spcBef>
                <a:spcPts val="1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(нарушения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слуха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(глухие, </a:t>
            </a:r>
            <a:r>
              <a:rPr sz="2400" b="1" spc="-5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слабослышащие),</a:t>
            </a:r>
            <a:endParaRPr sz="2400" dirty="0">
              <a:latin typeface="Calibri"/>
              <a:cs typeface="Calibri"/>
            </a:endParaRPr>
          </a:p>
          <a:p>
            <a:pPr marL="422909" indent="-410845">
              <a:lnSpc>
                <a:spcPct val="100000"/>
              </a:lnSpc>
              <a:spcBef>
                <a:spcPts val="135"/>
              </a:spcBef>
              <a:buFont typeface="Arial MT"/>
              <a:buChar char="•"/>
              <a:tabLst>
                <a:tab pos="422909" algn="l"/>
                <a:tab pos="423545" algn="l"/>
              </a:tabLst>
            </a:pPr>
            <a:r>
              <a:rPr sz="2400" b="1" spc="-10" dirty="0">
                <a:latin typeface="Calibri"/>
                <a:cs typeface="Calibri"/>
              </a:rPr>
              <a:t>нарушения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зрения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(слепые,</a:t>
            </a:r>
            <a:endParaRPr sz="2400" dirty="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290"/>
              </a:spcBef>
            </a:pPr>
            <a:r>
              <a:rPr sz="2400" b="1" spc="-5" dirty="0">
                <a:latin typeface="Calibri"/>
                <a:cs typeface="Calibri"/>
              </a:rPr>
              <a:t>слабовидящие),</a:t>
            </a:r>
            <a:endParaRPr sz="2400" dirty="0">
              <a:latin typeface="Calibri"/>
              <a:cs typeface="Calibri"/>
            </a:endParaRPr>
          </a:p>
          <a:p>
            <a:pPr marL="354965" marR="566420" indent="-342900">
              <a:lnSpc>
                <a:spcPts val="3170"/>
              </a:lnSpc>
              <a:spcBef>
                <a:spcPts val="150"/>
              </a:spcBef>
              <a:buFont typeface="Arial MT"/>
              <a:buChar char="•"/>
              <a:tabLst>
                <a:tab pos="422909" algn="l"/>
                <a:tab pos="423545" algn="l"/>
              </a:tabLst>
            </a:pPr>
            <a:r>
              <a:rPr dirty="0"/>
              <a:t>	</a:t>
            </a:r>
            <a:r>
              <a:rPr sz="2400" b="1" spc="-10" dirty="0">
                <a:latin typeface="Calibri"/>
                <a:cs typeface="Calibri"/>
              </a:rPr>
              <a:t>нарушения</a:t>
            </a:r>
            <a:r>
              <a:rPr sz="2400" b="1" dirty="0">
                <a:latin typeface="Calibri"/>
                <a:cs typeface="Calibri"/>
              </a:rPr>
              <a:t> опорно- 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двигательного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аппарата,</a:t>
            </a:r>
            <a:endParaRPr sz="2400" dirty="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1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нарушения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интеллекта </a:t>
            </a:r>
            <a:r>
              <a:rPr sz="2400" b="1" dirty="0">
                <a:latin typeface="Calibri"/>
                <a:cs typeface="Calibri"/>
              </a:rPr>
              <a:t>,</a:t>
            </a:r>
            <a:endParaRPr sz="2400" dirty="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5" dirty="0">
                <a:latin typeface="Calibri"/>
                <a:cs typeface="Calibri"/>
              </a:rPr>
              <a:t>тяжелые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нарушения </a:t>
            </a:r>
            <a:r>
              <a:rPr sz="2400" b="1" dirty="0">
                <a:latin typeface="Calibri"/>
                <a:cs typeface="Calibri"/>
              </a:rPr>
              <a:t>речи,</a:t>
            </a:r>
            <a:endParaRPr sz="2400" dirty="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пр.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228600" y="-1940813"/>
            <a:ext cx="8841105" cy="6867525"/>
            <a:chOff x="-4762" y="0"/>
            <a:chExt cx="8841105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8001" y="3286137"/>
              <a:ext cx="2478024" cy="3206242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981075"/>
            <a:chOff x="533398" y="0"/>
            <a:chExt cx="8610600" cy="98107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981075"/>
            </a:xfrm>
            <a:custGeom>
              <a:avLst/>
              <a:gdLst/>
              <a:ahLst/>
              <a:cxnLst/>
              <a:rect l="l" t="t" r="r" b="b"/>
              <a:pathLst>
                <a:path w="8610600" h="981075">
                  <a:moveTo>
                    <a:pt x="0" y="980694"/>
                  </a:moveTo>
                  <a:lnTo>
                    <a:pt x="8610601" y="980694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80694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2080" y="9144"/>
              <a:ext cx="7741920" cy="4922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4980" y="301752"/>
              <a:ext cx="5698236" cy="49225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9244" y="75691"/>
            <a:ext cx="7384415" cy="6838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5080" indent="-342900">
              <a:lnSpc>
                <a:spcPts val="2300"/>
              </a:lnSpc>
              <a:spcBef>
                <a:spcPts val="660"/>
              </a:spcBef>
              <a:tabLst>
                <a:tab pos="824865" algn="l"/>
              </a:tabLst>
            </a:pPr>
            <a:r>
              <a:rPr spc="-10" dirty="0"/>
              <a:t>Цели	</a:t>
            </a:r>
            <a:r>
              <a:rPr dirty="0"/>
              <a:t>и</a:t>
            </a:r>
            <a:r>
              <a:rPr spc="-15" dirty="0"/>
              <a:t> </a:t>
            </a:r>
            <a:r>
              <a:rPr spc="-5" dirty="0"/>
              <a:t>задачи</a:t>
            </a:r>
            <a:r>
              <a:rPr spc="20" dirty="0"/>
              <a:t> </a:t>
            </a:r>
            <a:r>
              <a:rPr spc="-5" dirty="0"/>
              <a:t>реализации</a:t>
            </a:r>
            <a:r>
              <a:rPr spc="10" dirty="0"/>
              <a:t> </a:t>
            </a:r>
            <a:r>
              <a:rPr spc="-5" dirty="0"/>
              <a:t>основной</a:t>
            </a:r>
            <a:r>
              <a:rPr spc="-30" dirty="0"/>
              <a:t> </a:t>
            </a:r>
            <a:r>
              <a:rPr spc="-5" dirty="0"/>
              <a:t>образовательной </a:t>
            </a:r>
            <a:r>
              <a:rPr spc="-530" dirty="0"/>
              <a:t> </a:t>
            </a:r>
            <a:r>
              <a:rPr spc="-5" dirty="0"/>
              <a:t>программы</a:t>
            </a:r>
            <a:r>
              <a:rPr spc="-25" dirty="0"/>
              <a:t> </a:t>
            </a:r>
            <a:r>
              <a:rPr spc="-15" dirty="0"/>
              <a:t>дошкольного</a:t>
            </a:r>
            <a:r>
              <a:rPr spc="-35" dirty="0"/>
              <a:t> </a:t>
            </a:r>
            <a:r>
              <a:rPr spc="-5" dirty="0"/>
              <a:t>образования.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79093" y="1141221"/>
            <a:ext cx="7774305" cy="5321072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5600" marR="6985" indent="57785" algn="just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latin typeface="Times New Roman"/>
                <a:cs typeface="Times New Roman"/>
              </a:rPr>
              <a:t>Цель </a:t>
            </a:r>
            <a:r>
              <a:rPr sz="1800" b="1" spc="-30" dirty="0">
                <a:latin typeface="Times New Roman"/>
                <a:cs typeface="Times New Roman"/>
              </a:rPr>
              <a:t>АОП </a:t>
            </a:r>
            <a:r>
              <a:rPr sz="1800" b="1" spc="-15" dirty="0">
                <a:latin typeface="Times New Roman"/>
                <a:cs typeface="Times New Roman"/>
              </a:rPr>
              <a:t>формулируется </a:t>
            </a:r>
            <a:r>
              <a:rPr sz="1800" b="1" spc="-30" dirty="0">
                <a:latin typeface="Times New Roman"/>
                <a:cs typeface="Times New Roman"/>
              </a:rPr>
              <a:t>исходя </a:t>
            </a:r>
            <a:r>
              <a:rPr sz="1800" b="1" spc="-5" dirty="0">
                <a:latin typeface="Times New Roman"/>
                <a:cs typeface="Times New Roman"/>
              </a:rPr>
              <a:t>из </a:t>
            </a:r>
            <a:r>
              <a:rPr sz="1800" b="1" spc="-15" dirty="0">
                <a:latin typeface="Times New Roman"/>
                <a:cs typeface="Times New Roman"/>
              </a:rPr>
              <a:t>основной </a:t>
            </a:r>
            <a:r>
              <a:rPr sz="1800" b="1" spc="-5" dirty="0">
                <a:latin typeface="Times New Roman"/>
                <a:cs typeface="Times New Roman"/>
              </a:rPr>
              <a:t>цели, поставленной </a:t>
            </a:r>
            <a:r>
              <a:rPr sz="1800" b="1" spc="-15" dirty="0">
                <a:latin typeface="Times New Roman"/>
                <a:cs typeface="Times New Roman"/>
              </a:rPr>
              <a:t>во </a:t>
            </a:r>
            <a:r>
              <a:rPr sz="1800" b="1" spc="-10" dirty="0">
                <a:latin typeface="Times New Roman"/>
                <a:cs typeface="Times New Roman"/>
              </a:rPr>
              <a:t> ФГОС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дошкольного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образования,</a:t>
            </a:r>
            <a:r>
              <a:rPr sz="1800" b="1" spc="-5" dirty="0">
                <a:latin typeface="Times New Roman"/>
                <a:cs typeface="Times New Roman"/>
              </a:rPr>
              <a:t> соответственно</a:t>
            </a:r>
            <a:r>
              <a:rPr sz="1800" b="1" dirty="0">
                <a:latin typeface="Times New Roman"/>
                <a:cs typeface="Times New Roman"/>
              </a:rPr>
              <a:t> 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основной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дошкольного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образования.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2400" b="1" spc="-10" dirty="0">
                <a:latin typeface="Times New Roman"/>
                <a:cs typeface="Times New Roman"/>
              </a:rPr>
              <a:t>(ФГОС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ДО)</a:t>
            </a:r>
            <a:endParaRPr sz="2400" dirty="0">
              <a:latin typeface="Times New Roman"/>
              <a:cs typeface="Times New Roman"/>
            </a:endParaRPr>
          </a:p>
          <a:p>
            <a:pPr marL="355600" marR="5715" indent="-343535" algn="just">
              <a:lnSpc>
                <a:spcPts val="2050"/>
              </a:lnSpc>
              <a:spcBef>
                <a:spcPts val="505"/>
              </a:spcBef>
            </a:pPr>
            <a:r>
              <a:rPr sz="1900" b="1" spc="-5" dirty="0">
                <a:latin typeface="Times New Roman"/>
                <a:cs typeface="Times New Roman"/>
              </a:rPr>
              <a:t>Цель</a:t>
            </a:r>
            <a:r>
              <a:rPr sz="1900" spc="-5" dirty="0">
                <a:latin typeface="Times New Roman"/>
                <a:cs typeface="Times New Roman"/>
              </a:rPr>
              <a:t>: позитивная социализация и всесторонне </a:t>
            </a:r>
            <a:r>
              <a:rPr sz="1900" spc="-10" dirty="0">
                <a:latin typeface="Times New Roman"/>
                <a:cs typeface="Times New Roman"/>
              </a:rPr>
              <a:t>развитие </a:t>
            </a:r>
            <a:r>
              <a:rPr sz="1900" spc="-5" dirty="0">
                <a:latin typeface="Times New Roman"/>
                <a:cs typeface="Times New Roman"/>
              </a:rPr>
              <a:t>личности </a:t>
            </a:r>
            <a:r>
              <a:rPr sz="1900" spc="-15" dirty="0">
                <a:latin typeface="Times New Roman"/>
                <a:cs typeface="Times New Roman"/>
              </a:rPr>
              <a:t>ребенка </a:t>
            </a:r>
            <a:r>
              <a:rPr sz="1900" spc="-10" dirty="0">
                <a:latin typeface="Times New Roman"/>
                <a:cs typeface="Times New Roman"/>
              </a:rPr>
              <a:t> раннего</a:t>
            </a:r>
            <a:r>
              <a:rPr sz="1900" spc="-5" dirty="0">
                <a:latin typeface="Times New Roman"/>
                <a:cs typeface="Times New Roman"/>
              </a:rPr>
              <a:t> и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дошкольного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возраста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в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адекватных</a:t>
            </a:r>
            <a:r>
              <a:rPr sz="1900" spc="-10" dirty="0">
                <a:latin typeface="Times New Roman"/>
                <a:cs typeface="Times New Roman"/>
              </a:rPr>
              <a:t> возрасту</a:t>
            </a:r>
            <a:r>
              <a:rPr sz="1900" spc="-5" dirty="0">
                <a:latin typeface="Times New Roman"/>
                <a:cs typeface="Times New Roman"/>
              </a:rPr>
              <a:t> видах </a:t>
            </a:r>
            <a:r>
              <a:rPr sz="1900" dirty="0">
                <a:latin typeface="Times New Roman"/>
                <a:cs typeface="Times New Roman"/>
              </a:rPr>
              <a:t> деятельности.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Times New Roman"/>
                <a:cs typeface="Times New Roman"/>
              </a:rPr>
              <a:t>Цель адаптируется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относительно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определенного </a:t>
            </a:r>
            <a:r>
              <a:rPr sz="1900" spc="-15" dirty="0">
                <a:latin typeface="Times New Roman"/>
                <a:cs typeface="Times New Roman"/>
              </a:rPr>
              <a:t>контингента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детей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с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ОВЗ.</a:t>
            </a: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900" b="1" spc="-25" dirty="0">
                <a:latin typeface="Times New Roman"/>
                <a:cs typeface="Times New Roman"/>
              </a:rPr>
              <a:t>(</a:t>
            </a:r>
            <a:r>
              <a:rPr sz="1900" b="1" spc="-25" dirty="0" smtClean="0">
                <a:latin typeface="Times New Roman"/>
                <a:cs typeface="Times New Roman"/>
              </a:rPr>
              <a:t>АОП</a:t>
            </a:r>
            <a:r>
              <a:rPr sz="1900" b="1" spc="-40" dirty="0" smtClean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ДО)</a:t>
            </a: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900" b="1" spc="-5" dirty="0">
                <a:latin typeface="Times New Roman"/>
                <a:cs typeface="Times New Roman"/>
              </a:rPr>
              <a:t>Цель:</a:t>
            </a:r>
            <a:endParaRPr sz="1900" dirty="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ts val="2050"/>
              </a:lnSpc>
              <a:spcBef>
                <a:spcPts val="495"/>
              </a:spcBef>
              <a:buFont typeface="Arial MT"/>
              <a:buChar char="•"/>
              <a:tabLst>
                <a:tab pos="356235" algn="l"/>
              </a:tabLst>
            </a:pPr>
            <a:r>
              <a:rPr sz="1900" spc="-20" dirty="0">
                <a:latin typeface="Times New Roman"/>
                <a:cs typeface="Times New Roman"/>
              </a:rPr>
              <a:t>необходимость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обеспечения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коррекции</a:t>
            </a:r>
            <a:r>
              <a:rPr sz="1900" spc="-10" dirty="0">
                <a:latin typeface="Times New Roman"/>
                <a:cs typeface="Times New Roman"/>
              </a:rPr>
              <a:t> нарушений</a:t>
            </a:r>
            <a:r>
              <a:rPr sz="1900" spc="-5" dirty="0">
                <a:latin typeface="Times New Roman"/>
                <a:cs typeface="Times New Roman"/>
              </a:rPr>
              <a:t> развития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 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социальной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адаптации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детей</a:t>
            </a:r>
            <a:r>
              <a:rPr sz="1900" spc="-5" dirty="0">
                <a:latin typeface="Times New Roman"/>
                <a:cs typeface="Times New Roman"/>
              </a:rPr>
              <a:t> с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ОВЗ</a:t>
            </a:r>
            <a:r>
              <a:rPr sz="1900" spc="-5" dirty="0">
                <a:latin typeface="Times New Roman"/>
                <a:cs typeface="Times New Roman"/>
              </a:rPr>
              <a:t> с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учетом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особенностей</a:t>
            </a:r>
            <a:r>
              <a:rPr sz="1900" dirty="0">
                <a:latin typeface="Times New Roman"/>
                <a:cs typeface="Times New Roman"/>
              </a:rPr>
              <a:t> их 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психофизического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развития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 индивидуальных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возможностей;</a:t>
            </a:r>
            <a:endParaRPr sz="1900" dirty="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90000"/>
              </a:lnSpc>
              <a:spcBef>
                <a:spcPts val="430"/>
              </a:spcBef>
              <a:buFont typeface="Arial MT"/>
              <a:buChar char="•"/>
              <a:tabLst>
                <a:tab pos="356235" algn="l"/>
              </a:tabLst>
            </a:pPr>
            <a:r>
              <a:rPr sz="1900" spc="-15" dirty="0">
                <a:latin typeface="Times New Roman"/>
                <a:cs typeface="Times New Roman"/>
              </a:rPr>
              <a:t>психолого-педагогическая,</a:t>
            </a:r>
            <a:r>
              <a:rPr sz="1900" spc="-10" dirty="0">
                <a:latin typeface="Times New Roman"/>
                <a:cs typeface="Times New Roman"/>
              </a:rPr>
              <a:t> коррекционно-развивающая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поддержка </a:t>
            </a:r>
            <a:r>
              <a:rPr sz="1900" spc="-10" dirty="0">
                <a:latin typeface="Times New Roman"/>
                <a:cs typeface="Times New Roman"/>
              </a:rPr>
              <a:t> позитивной</a:t>
            </a:r>
            <a:r>
              <a:rPr sz="1900" spc="-5" dirty="0">
                <a:latin typeface="Times New Roman"/>
                <a:cs typeface="Times New Roman"/>
              </a:rPr>
              <a:t> социализации,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развития</a:t>
            </a:r>
            <a:r>
              <a:rPr sz="1900" dirty="0">
                <a:latin typeface="Times New Roman"/>
                <a:cs typeface="Times New Roman"/>
              </a:rPr>
              <a:t> личности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детей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дошкольного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возраста с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ограниченными возможностями здоровья </a:t>
            </a:r>
            <a:r>
              <a:rPr sz="1900" spc="-5" dirty="0">
                <a:latin typeface="Times New Roman"/>
                <a:cs typeface="Times New Roman"/>
              </a:rPr>
              <a:t>и </a:t>
            </a:r>
            <a:r>
              <a:rPr sz="1900" spc="-25" dirty="0">
                <a:latin typeface="Times New Roman"/>
                <a:cs typeface="Times New Roman"/>
              </a:rPr>
              <a:t>подготовка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к 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общению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 дальнейшему</a:t>
            </a:r>
            <a:r>
              <a:rPr sz="1900" spc="-15" dirty="0">
                <a:latin typeface="Times New Roman"/>
                <a:cs typeface="Times New Roman"/>
              </a:rPr>
              <a:t> обучению</a:t>
            </a:r>
            <a:r>
              <a:rPr sz="1900" spc="-5" dirty="0">
                <a:latin typeface="Times New Roman"/>
                <a:cs typeface="Times New Roman"/>
              </a:rPr>
              <a:t> в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условиях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30" dirty="0">
                <a:latin typeface="Times New Roman"/>
                <a:cs typeface="Times New Roman"/>
              </a:rPr>
              <a:t>школы</a:t>
            </a:r>
            <a:endParaRPr sz="19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786130"/>
            <a:chOff x="533398" y="0"/>
            <a:chExt cx="8610600" cy="7861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786130"/>
            </a:xfrm>
            <a:custGeom>
              <a:avLst/>
              <a:gdLst/>
              <a:ahLst/>
              <a:cxnLst/>
              <a:rect l="l" t="t" r="r" b="b"/>
              <a:pathLst>
                <a:path w="8610600" h="786130">
                  <a:moveTo>
                    <a:pt x="0" y="785749"/>
                  </a:moveTo>
                  <a:lnTo>
                    <a:pt x="8610601" y="78574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78574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1619" y="44196"/>
              <a:ext cx="6224015" cy="6598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71269" y="135127"/>
            <a:ext cx="57099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Задачи</a:t>
            </a:r>
            <a:r>
              <a:rPr sz="3200" spc="-75" dirty="0"/>
              <a:t> </a:t>
            </a:r>
            <a:r>
              <a:rPr sz="3200" dirty="0"/>
              <a:t>реализации</a:t>
            </a:r>
            <a:r>
              <a:rPr sz="3200" spc="-45" dirty="0"/>
              <a:t> </a:t>
            </a:r>
            <a:r>
              <a:rPr sz="3200" dirty="0"/>
              <a:t>Программы</a:t>
            </a:r>
            <a:endParaRPr sz="3200"/>
          </a:p>
        </p:txBody>
      </p:sp>
      <p:grpSp>
        <p:nvGrpSpPr>
          <p:cNvPr id="6" name="object 6"/>
          <p:cNvGrpSpPr/>
          <p:nvPr/>
        </p:nvGrpSpPr>
        <p:grpSpPr>
          <a:xfrm>
            <a:off x="1004316" y="891539"/>
            <a:ext cx="7678420" cy="1030605"/>
            <a:chOff x="1004316" y="891539"/>
            <a:chExt cx="7678420" cy="10306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4336" y="1051559"/>
              <a:ext cx="2011680" cy="2514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6183" y="891539"/>
              <a:ext cx="429768" cy="4206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1527" y="891539"/>
              <a:ext cx="5596128" cy="4206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4316" y="1196339"/>
              <a:ext cx="1040891" cy="4206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0784" y="1196339"/>
              <a:ext cx="6897624" cy="4206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53984" y="1196339"/>
              <a:ext cx="428244" cy="4206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4316" y="1501139"/>
              <a:ext cx="4514088" cy="4206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73980" y="1501139"/>
              <a:ext cx="414527" cy="42062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50416" y="952881"/>
            <a:ext cx="7745095" cy="557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87985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Вся коррекционно-развивающая </a:t>
            </a:r>
            <a:r>
              <a:rPr sz="2000" dirty="0">
                <a:latin typeface="Times New Roman"/>
                <a:cs typeface="Times New Roman"/>
              </a:rPr>
              <a:t>работа </a:t>
            </a:r>
            <a:r>
              <a:rPr sz="2000" spc="-10" dirty="0">
                <a:latin typeface="Times New Roman"/>
                <a:cs typeface="Times New Roman"/>
              </a:rPr>
              <a:t>направлена </a:t>
            </a:r>
            <a:r>
              <a:rPr sz="2000" spc="-5" dirty="0">
                <a:latin typeface="Times New Roman"/>
                <a:cs typeface="Times New Roman"/>
              </a:rPr>
              <a:t>на </a:t>
            </a:r>
            <a:r>
              <a:rPr sz="2000" dirty="0">
                <a:latin typeface="Times New Roman"/>
                <a:cs typeface="Times New Roman"/>
              </a:rPr>
              <a:t>реализацию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задач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(задачи корректируются </a:t>
            </a:r>
            <a:r>
              <a:rPr sz="2000" i="1" dirty="0">
                <a:latin typeface="Times New Roman"/>
                <a:cs typeface="Times New Roman"/>
              </a:rPr>
              <a:t>с </a:t>
            </a:r>
            <a:r>
              <a:rPr sz="2000" i="1" spc="-15" dirty="0">
                <a:latin typeface="Times New Roman"/>
                <a:cs typeface="Times New Roman"/>
              </a:rPr>
              <a:t>учетом </a:t>
            </a:r>
            <a:r>
              <a:rPr sz="2000" i="1" dirty="0">
                <a:latin typeface="Times New Roman"/>
                <a:cs typeface="Times New Roman"/>
              </a:rPr>
              <a:t>специфики </a:t>
            </a:r>
            <a:r>
              <a:rPr sz="2000" i="1" spc="-5" dirty="0">
                <a:latin typeface="Times New Roman"/>
                <a:cs typeface="Times New Roman"/>
              </a:rPr>
              <a:t>коррекционно-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развивающего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процесса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данного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ДОО)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2700" marR="21399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dirty="0">
                <a:latin typeface="Times New Roman"/>
                <a:cs typeface="Times New Roman"/>
              </a:rPr>
              <a:t>своевременное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выявление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ОВЗ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определение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потребностей,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обусловленных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недостатками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физическом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(или)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психическом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развитии;</a:t>
            </a:r>
            <a:endParaRPr sz="1600">
              <a:latin typeface="Times New Roman"/>
              <a:cs typeface="Times New Roman"/>
            </a:endParaRPr>
          </a:p>
          <a:p>
            <a:pPr marL="12700" marR="650240">
              <a:lnSpc>
                <a:spcPct val="100000"/>
              </a:lnSpc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5" dirty="0">
                <a:latin typeface="Times New Roman"/>
                <a:cs typeface="Times New Roman"/>
              </a:rPr>
              <a:t>создание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условий,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способствующих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освоению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детьми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ОВЗ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интеграции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ДОО;</a:t>
            </a:r>
            <a:endParaRPr sz="1600">
              <a:latin typeface="Times New Roman"/>
              <a:cs typeface="Times New Roman"/>
            </a:endParaRPr>
          </a:p>
          <a:p>
            <a:pPr marL="364490" indent="-352425">
              <a:lnSpc>
                <a:spcPct val="100000"/>
              </a:lnSpc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5" dirty="0">
                <a:latin typeface="Times New Roman"/>
                <a:cs typeface="Times New Roman"/>
              </a:rPr>
              <a:t>осуществление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индивидуально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ориентированной</a:t>
            </a:r>
            <a:r>
              <a:rPr sz="1600" spc="1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психолого-медико-педагогической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помощи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детям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ОВЗ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учетом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особенностей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(или)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физического</a:t>
            </a:r>
            <a:endParaRPr sz="1600">
              <a:latin typeface="Times New Roman"/>
              <a:cs typeface="Times New Roman"/>
            </a:endParaRPr>
          </a:p>
          <a:p>
            <a:pPr marL="12700" marR="51371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развития,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индивидуальных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возможностей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(в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рекомендациями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психолого-медико-педагогической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комиссии);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10" dirty="0">
                <a:latin typeface="Times New Roman"/>
                <a:cs typeface="Times New Roman"/>
              </a:rPr>
              <a:t>разработка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индивидуальных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планов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коррекционной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детьми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ОВЗ,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организация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индивидуальной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(или)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групповой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непосредственно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деятельности;</a:t>
            </a:r>
            <a:endParaRPr sz="1600">
              <a:latin typeface="Times New Roman"/>
              <a:cs typeface="Times New Roman"/>
            </a:endParaRPr>
          </a:p>
          <a:p>
            <a:pPr marL="12700" marR="189865">
              <a:lnSpc>
                <a:spcPct val="100000"/>
              </a:lnSpc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10" dirty="0">
                <a:latin typeface="Times New Roman"/>
                <a:cs typeface="Times New Roman"/>
              </a:rPr>
              <a:t>разработка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дополнительных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получения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дополнительных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коррекционных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услуг;</a:t>
            </a:r>
            <a:endParaRPr sz="1600">
              <a:latin typeface="Times New Roman"/>
              <a:cs typeface="Times New Roman"/>
            </a:endParaRPr>
          </a:p>
          <a:p>
            <a:pPr marL="12700" marR="861694">
              <a:lnSpc>
                <a:spcPct val="100000"/>
              </a:lnSpc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5" dirty="0">
                <a:latin typeface="Times New Roman"/>
                <a:cs typeface="Times New Roman"/>
              </a:rPr>
              <a:t>реализация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мероприятий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социальной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адаптации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10" dirty="0">
                <a:latin typeface="Times New Roman"/>
                <a:cs typeface="Times New Roman"/>
              </a:rPr>
              <a:t>ОВЗ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формированию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здорового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образа жизни;</a:t>
            </a:r>
            <a:endParaRPr sz="1600">
              <a:latin typeface="Times New Roman"/>
              <a:cs typeface="Times New Roman"/>
            </a:endParaRPr>
          </a:p>
          <a:p>
            <a:pPr marL="12700" marR="7054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1600" spc="-5" dirty="0">
                <a:latin typeface="Times New Roman"/>
                <a:cs typeface="Times New Roman"/>
              </a:rPr>
              <a:t>оказание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консультативной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методической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помощи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родителям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(законным 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представителям)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ОВЗ</a:t>
            </a:r>
            <a:r>
              <a:rPr sz="1600" spc="-5" dirty="0">
                <a:latin typeface="Times New Roman"/>
                <a:cs typeface="Times New Roman"/>
              </a:rPr>
              <a:t> по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медицинским,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социальным,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правовым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другим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вопросам.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7" name="object 1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000125"/>
            <a:chOff x="533398" y="0"/>
            <a:chExt cx="8610600" cy="100012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000125"/>
            </a:xfrm>
            <a:custGeom>
              <a:avLst/>
              <a:gdLst/>
              <a:ahLst/>
              <a:cxnLst/>
              <a:rect l="l" t="t" r="r" b="b"/>
              <a:pathLst>
                <a:path w="8610600" h="1000125">
                  <a:moveTo>
                    <a:pt x="0" y="1000125"/>
                  </a:moveTo>
                  <a:lnTo>
                    <a:pt x="8610601" y="1000125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7384" y="97535"/>
              <a:ext cx="7976616" cy="6598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07922" y="188213"/>
            <a:ext cx="744283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Примерные</a:t>
            </a:r>
            <a:r>
              <a:rPr sz="3200" spc="-40" dirty="0"/>
              <a:t> </a:t>
            </a:r>
            <a:r>
              <a:rPr sz="3200" dirty="0"/>
              <a:t>адаптированные</a:t>
            </a:r>
            <a:r>
              <a:rPr sz="3200" spc="-50" dirty="0"/>
              <a:t> </a:t>
            </a:r>
            <a:r>
              <a:rPr sz="3200" spc="-5" dirty="0"/>
              <a:t>программы</a:t>
            </a:r>
            <a:endParaRPr sz="3200"/>
          </a:p>
        </p:txBody>
      </p:sp>
      <p:grpSp>
        <p:nvGrpSpPr>
          <p:cNvPr id="6" name="object 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35940" y="1357121"/>
            <a:ext cx="8072120" cy="5278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1939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latin typeface="Times New Roman"/>
                <a:cs typeface="Times New Roman"/>
              </a:rPr>
              <a:t>«Примерная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основная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</a:t>
            </a:r>
            <a:endParaRPr sz="1700">
              <a:latin typeface="Times New Roman"/>
              <a:cs typeface="Times New Roman"/>
            </a:endParaRPr>
          </a:p>
          <a:p>
            <a:pPr marL="355600" marR="41275">
              <a:lnSpc>
                <a:spcPts val="1839"/>
              </a:lnSpc>
              <a:spcBef>
                <a:spcPts val="125"/>
              </a:spcBef>
            </a:pPr>
            <a:r>
              <a:rPr sz="1700" spc="-15" dirty="0">
                <a:latin typeface="Times New Roman"/>
                <a:cs typeface="Times New Roman"/>
              </a:rPr>
              <a:t>дошкольников </a:t>
            </a:r>
            <a:r>
              <a:rPr sz="1700" dirty="0">
                <a:latin typeface="Times New Roman"/>
                <a:cs typeface="Times New Roman"/>
              </a:rPr>
              <a:t>с </a:t>
            </a:r>
            <a:r>
              <a:rPr sz="1700" spc="-10" dirty="0">
                <a:latin typeface="Times New Roman"/>
                <a:cs typeface="Times New Roman"/>
              </a:rPr>
              <a:t>тяжелыми </a:t>
            </a:r>
            <a:r>
              <a:rPr sz="1700" spc="-5" dirty="0">
                <a:latin typeface="Times New Roman"/>
                <a:cs typeface="Times New Roman"/>
              </a:rPr>
              <a:t>нарушениями </a:t>
            </a:r>
            <a:r>
              <a:rPr sz="1700" spc="-15" dirty="0">
                <a:latin typeface="Times New Roman"/>
                <a:cs typeface="Times New Roman"/>
              </a:rPr>
              <a:t>речи» </a:t>
            </a:r>
            <a:r>
              <a:rPr sz="1700" spc="-5" dirty="0">
                <a:latin typeface="Times New Roman"/>
                <a:cs typeface="Times New Roman"/>
              </a:rPr>
              <a:t>Л.Б. </a:t>
            </a:r>
            <a:r>
              <a:rPr sz="1700" spc="-10" dirty="0">
                <a:latin typeface="Times New Roman"/>
                <a:cs typeface="Times New Roman"/>
              </a:rPr>
              <a:t>Баряева </a:t>
            </a:r>
            <a:r>
              <a:rPr sz="1700" spc="-40" dirty="0">
                <a:latin typeface="Times New Roman"/>
                <a:cs typeface="Times New Roman"/>
              </a:rPr>
              <a:t>Т.В. </a:t>
            </a:r>
            <a:r>
              <a:rPr sz="1700" dirty="0">
                <a:latin typeface="Times New Roman"/>
                <a:cs typeface="Times New Roman"/>
              </a:rPr>
              <a:t>Волосовец, О.П. 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Гаврилушкина,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95" dirty="0">
                <a:latin typeface="Times New Roman"/>
                <a:cs typeface="Times New Roman"/>
              </a:rPr>
              <a:t>Г.Г.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spc="-30" dirty="0">
                <a:latin typeface="Times New Roman"/>
                <a:cs typeface="Times New Roman"/>
              </a:rPr>
              <a:t>Голубева,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Л.В.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Лопатина, </a:t>
            </a:r>
            <a:r>
              <a:rPr sz="1700" dirty="0">
                <a:latin typeface="Times New Roman"/>
                <a:cs typeface="Times New Roman"/>
              </a:rPr>
              <a:t>Н.А.Ноткина,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40" dirty="0">
                <a:latin typeface="Times New Roman"/>
                <a:cs typeface="Times New Roman"/>
              </a:rPr>
              <a:t>Т.С.</a:t>
            </a:r>
            <a:r>
              <a:rPr sz="1700" spc="-15" dirty="0">
                <a:latin typeface="Times New Roman"/>
                <a:cs typeface="Times New Roman"/>
              </a:rPr>
              <a:t> Овчинникова,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Н.Н. </a:t>
            </a:r>
            <a:r>
              <a:rPr sz="1700" spc="-409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Яковлева;</a:t>
            </a:r>
            <a:endParaRPr sz="1700">
              <a:latin typeface="Times New Roman"/>
              <a:cs typeface="Times New Roman"/>
            </a:endParaRPr>
          </a:p>
          <a:p>
            <a:pPr marL="483234" lvl="1" indent="-128270">
              <a:lnSpc>
                <a:spcPts val="1700"/>
              </a:lnSpc>
              <a:buChar char="•"/>
              <a:tabLst>
                <a:tab pos="483870" algn="l"/>
              </a:tabLst>
            </a:pPr>
            <a:r>
              <a:rPr sz="1700" dirty="0">
                <a:latin typeface="Times New Roman"/>
                <a:cs typeface="Times New Roman"/>
              </a:rPr>
              <a:t>«Примерная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детей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тяжелыми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939"/>
              </a:lnSpc>
            </a:pPr>
            <a:r>
              <a:rPr sz="1700" spc="-5" dirty="0">
                <a:latin typeface="Times New Roman"/>
                <a:cs typeface="Times New Roman"/>
              </a:rPr>
              <a:t>нарушениями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речи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3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до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7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лет»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В.</a:t>
            </a:r>
            <a:r>
              <a:rPr sz="1700" spc="-5" dirty="0">
                <a:latin typeface="Times New Roman"/>
                <a:cs typeface="Times New Roman"/>
              </a:rPr>
              <a:t> Нищева;</a:t>
            </a:r>
            <a:endParaRPr sz="1700">
              <a:latin typeface="Times New Roman"/>
              <a:cs typeface="Times New Roman"/>
            </a:endParaRPr>
          </a:p>
          <a:p>
            <a:pPr marL="355600" marR="467995" indent="-343535">
              <a:lnSpc>
                <a:spcPts val="1839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latin typeface="Times New Roman"/>
                <a:cs typeface="Times New Roman"/>
              </a:rPr>
              <a:t>«Примерная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основная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 детей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 </a:t>
            </a:r>
            <a:r>
              <a:rPr sz="1700" spc="-409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нарушением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слуха»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Г.Н.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Пенин,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О.А.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Красильникова,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А.А.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Коржова,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М.Г.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805"/>
              </a:lnSpc>
            </a:pPr>
            <a:r>
              <a:rPr sz="1700" spc="-15" dirty="0">
                <a:latin typeface="Times New Roman"/>
                <a:cs typeface="Times New Roman"/>
              </a:rPr>
              <a:t>Мелехова,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Л.В.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Свешникова,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О.В.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Сливарь;</a:t>
            </a:r>
            <a:endParaRPr sz="1700">
              <a:latin typeface="Times New Roman"/>
              <a:cs typeface="Times New Roman"/>
            </a:endParaRPr>
          </a:p>
          <a:p>
            <a:pPr marL="355600" marR="336550" indent="-343535">
              <a:lnSpc>
                <a:spcPts val="1839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latin typeface="Times New Roman"/>
                <a:cs typeface="Times New Roman"/>
              </a:rPr>
              <a:t>•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«Примерная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основная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 детей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 </a:t>
            </a:r>
            <a:r>
              <a:rPr sz="1700" spc="-409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нарушением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зрения»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А.М.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Витковская,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С.Г.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Генкин,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Л.М.</a:t>
            </a:r>
            <a:r>
              <a:rPr sz="1700" spc="1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Егормина,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С.Ю. 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Кондратьева,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И.Н.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Л.А.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Рудакова, </a:t>
            </a:r>
            <a:r>
              <a:rPr sz="1700" dirty="0">
                <a:latin typeface="Times New Roman"/>
                <a:cs typeface="Times New Roman"/>
              </a:rPr>
              <a:t>Е.Б.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Семенова,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Л.В.Фомичева,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Н.Н.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Яковлева;</a:t>
            </a:r>
            <a:endParaRPr sz="1700">
              <a:latin typeface="Times New Roman"/>
              <a:cs typeface="Times New Roman"/>
            </a:endParaRPr>
          </a:p>
          <a:p>
            <a:pPr marL="355600" indent="-343535">
              <a:lnSpc>
                <a:spcPts val="1939"/>
              </a:lnSpc>
              <a:spcBef>
                <a:spcPts val="1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spc="-5" dirty="0">
                <a:latin typeface="Times New Roman"/>
                <a:cs typeface="Times New Roman"/>
              </a:rPr>
              <a:t>«Примерная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основная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детей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835"/>
              </a:lnSpc>
            </a:pPr>
            <a:r>
              <a:rPr sz="1700" spc="-10" dirty="0">
                <a:latin typeface="Times New Roman"/>
                <a:cs typeface="Times New Roman"/>
              </a:rPr>
              <a:t>задержкой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психического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развития»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Б. </a:t>
            </a:r>
            <a:r>
              <a:rPr sz="1700" spc="-5" dirty="0">
                <a:latin typeface="Times New Roman"/>
                <a:cs typeface="Times New Roman"/>
              </a:rPr>
              <a:t>Баряева,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И.Г.Вечканова,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О.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П.</a:t>
            </a:r>
            <a:endParaRPr sz="1700">
              <a:latin typeface="Times New Roman"/>
              <a:cs typeface="Times New Roman"/>
            </a:endParaRPr>
          </a:p>
          <a:p>
            <a:pPr marL="355600" marR="433070">
              <a:lnSpc>
                <a:spcPts val="1839"/>
              </a:lnSpc>
              <a:spcBef>
                <a:spcPts val="125"/>
              </a:spcBef>
            </a:pPr>
            <a:r>
              <a:rPr sz="1700" spc="-5" dirty="0">
                <a:latin typeface="Times New Roman"/>
                <a:cs typeface="Times New Roman"/>
              </a:rPr>
              <a:t>Гаврилушкина,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95" dirty="0">
                <a:latin typeface="Times New Roman"/>
                <a:cs typeface="Times New Roman"/>
              </a:rPr>
              <a:t>Г.Г.</a:t>
            </a:r>
            <a:r>
              <a:rPr sz="1700" spc="20" dirty="0">
                <a:latin typeface="Times New Roman"/>
                <a:cs typeface="Times New Roman"/>
              </a:rPr>
              <a:t> </a:t>
            </a:r>
            <a:r>
              <a:rPr sz="1700" spc="-30" dirty="0">
                <a:latin typeface="Times New Roman"/>
                <a:cs typeface="Times New Roman"/>
              </a:rPr>
              <a:t>Голубева,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С.Ю. </a:t>
            </a:r>
            <a:r>
              <a:rPr sz="1700" spc="-15" dirty="0">
                <a:latin typeface="Times New Roman"/>
                <a:cs typeface="Times New Roman"/>
              </a:rPr>
              <a:t>Кондратьева,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И.Н.Лебедева,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Е.А.</a:t>
            </a:r>
            <a:r>
              <a:rPr sz="1700" spc="-10" dirty="0">
                <a:latin typeface="Times New Roman"/>
                <a:cs typeface="Times New Roman"/>
              </a:rPr>
              <a:t> Логинова, </a:t>
            </a:r>
            <a:r>
              <a:rPr sz="1700" spc="-409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Л.В.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Лопатина,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Н.А.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Ноткина,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40" dirty="0">
                <a:latin typeface="Times New Roman"/>
                <a:cs typeface="Times New Roman"/>
              </a:rPr>
              <a:t>Т.С.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Овчинникова,Н.Н.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Яковлева;</a:t>
            </a:r>
            <a:endParaRPr sz="1700">
              <a:latin typeface="Times New Roman"/>
              <a:cs typeface="Times New Roman"/>
            </a:endParaRPr>
          </a:p>
          <a:p>
            <a:pPr marL="355600" indent="-343535">
              <a:lnSpc>
                <a:spcPts val="1939"/>
              </a:lnSpc>
              <a:spcBef>
                <a:spcPts val="1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latin typeface="Times New Roman"/>
                <a:cs typeface="Times New Roman"/>
              </a:rPr>
              <a:t>Примерная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адаптированная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основная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образовательная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программа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«Диагностика</a:t>
            </a:r>
            <a:r>
              <a:rPr sz="1700" dirty="0">
                <a:latin typeface="Times New Roman"/>
                <a:cs typeface="Times New Roman"/>
              </a:rPr>
              <a:t> –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835"/>
              </a:lnSpc>
            </a:pPr>
            <a:r>
              <a:rPr sz="1700" spc="-5" dirty="0">
                <a:latin typeface="Times New Roman"/>
                <a:cs typeface="Times New Roman"/>
              </a:rPr>
              <a:t>развитие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–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коррекция» </a:t>
            </a:r>
            <a:r>
              <a:rPr sz="1700" dirty="0">
                <a:latin typeface="Times New Roman"/>
                <a:cs typeface="Times New Roman"/>
              </a:rPr>
              <a:t>для детей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5" dirty="0">
                <a:latin typeface="Times New Roman"/>
                <a:cs typeface="Times New Roman"/>
              </a:rPr>
              <a:t> нарушением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интеллекта»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939"/>
              </a:lnSpc>
            </a:pPr>
            <a:r>
              <a:rPr sz="1700" dirty="0">
                <a:latin typeface="Times New Roman"/>
                <a:cs typeface="Times New Roman"/>
              </a:rPr>
              <a:t>Л.Б.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Баряева,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О.П.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Гаврилушкина,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А.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Зарин,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Н.Д.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Соколова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000125"/>
            <a:chOff x="533398" y="0"/>
            <a:chExt cx="8610600" cy="100012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000125"/>
            </a:xfrm>
            <a:custGeom>
              <a:avLst/>
              <a:gdLst/>
              <a:ahLst/>
              <a:cxnLst/>
              <a:rect l="l" t="t" r="r" b="b"/>
              <a:pathLst>
                <a:path w="8610600" h="1000125">
                  <a:moveTo>
                    <a:pt x="0" y="1000125"/>
                  </a:moveTo>
                  <a:lnTo>
                    <a:pt x="8610601" y="1000125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9840" y="0"/>
              <a:ext cx="4198620" cy="5379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9068" y="382524"/>
              <a:ext cx="4277867" cy="58216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8835" marR="5080" indent="80645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Принципы</a:t>
            </a:r>
            <a:r>
              <a:rPr sz="2800" spc="-20" dirty="0"/>
              <a:t> </a:t>
            </a:r>
            <a:r>
              <a:rPr sz="2800" spc="-5" dirty="0"/>
              <a:t>и</a:t>
            </a:r>
            <a:r>
              <a:rPr sz="2800" spc="5" dirty="0"/>
              <a:t> </a:t>
            </a:r>
            <a:r>
              <a:rPr sz="2800" spc="-35" dirty="0"/>
              <a:t>подходы</a:t>
            </a:r>
            <a:r>
              <a:rPr sz="2800" spc="-5" dirty="0"/>
              <a:t> к </a:t>
            </a:r>
            <a:r>
              <a:rPr sz="2800" dirty="0"/>
              <a:t> </a:t>
            </a:r>
            <a:r>
              <a:rPr sz="2800" spc="-10" dirty="0"/>
              <a:t>формированию</a:t>
            </a:r>
            <a:r>
              <a:rPr sz="2800" spc="5" dirty="0"/>
              <a:t> </a:t>
            </a:r>
            <a:r>
              <a:rPr sz="2800" spc="-5" dirty="0"/>
              <a:t>ООП</a:t>
            </a:r>
            <a:r>
              <a:rPr sz="2800" spc="-40" dirty="0"/>
              <a:t> </a:t>
            </a:r>
            <a:r>
              <a:rPr sz="2800" spc="-35" dirty="0"/>
              <a:t>ДО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793191" y="1331213"/>
            <a:ext cx="789559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6095" marR="499109" indent="-802005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latin typeface="Times New Roman"/>
                <a:cs typeface="Times New Roman"/>
              </a:rPr>
              <a:t>Коррекционные принципы </a:t>
            </a:r>
            <a:r>
              <a:rPr sz="1400" b="1" i="1" dirty="0">
                <a:latin typeface="Times New Roman"/>
                <a:cs typeface="Times New Roman"/>
              </a:rPr>
              <a:t>и </a:t>
            </a:r>
            <a:r>
              <a:rPr sz="1400" b="1" i="1" spc="-15" dirty="0">
                <a:latin typeface="Times New Roman"/>
                <a:cs typeface="Times New Roman"/>
              </a:rPr>
              <a:t>подходы </a:t>
            </a:r>
            <a:r>
              <a:rPr sz="1400" b="1" i="1" spc="-5" dirty="0">
                <a:latin typeface="Times New Roman"/>
                <a:cs typeface="Times New Roman"/>
              </a:rPr>
              <a:t>лишь </a:t>
            </a:r>
            <a:r>
              <a:rPr sz="1400" b="1" i="1" spc="-10" dirty="0">
                <a:latin typeface="Times New Roman"/>
                <a:cs typeface="Times New Roman"/>
              </a:rPr>
              <a:t>дополняют пункт </a:t>
            </a:r>
            <a:r>
              <a:rPr sz="1400" b="1" i="1" spc="-5" dirty="0">
                <a:latin typeface="Times New Roman"/>
                <a:cs typeface="Times New Roman"/>
              </a:rPr>
              <a:t>ООП </a:t>
            </a:r>
            <a:r>
              <a:rPr sz="1400" b="1" i="1" dirty="0">
                <a:latin typeface="Times New Roman"/>
                <a:cs typeface="Times New Roman"/>
              </a:rPr>
              <a:t>ДО </a:t>
            </a:r>
            <a:r>
              <a:rPr sz="1400" b="1" i="1" spc="-5" dirty="0">
                <a:latin typeface="Times New Roman"/>
                <a:cs typeface="Times New Roman"/>
              </a:rPr>
              <a:t>для групп </a:t>
            </a:r>
            <a:r>
              <a:rPr sz="1400" b="1" i="1" spc="-33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компенсирующей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 </a:t>
            </a:r>
            <a:r>
              <a:rPr sz="1400" b="1" i="1" spc="-10" dirty="0">
                <a:latin typeface="Times New Roman"/>
                <a:cs typeface="Times New Roman"/>
              </a:rPr>
              <a:t>комбинированной</a:t>
            </a:r>
            <a:r>
              <a:rPr sz="1400" b="1" i="1" spc="-7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направленности.</a:t>
            </a:r>
            <a:endParaRPr sz="14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Содержание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коррекционной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логопедических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группах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определяют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принципы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Times New Roman"/>
                <a:cs typeface="Times New Roman"/>
              </a:rPr>
              <a:t>(выбираются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принципы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учетом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специфики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коррекционно-развивающего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процесса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данного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ДОО)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Пример: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463550" algn="l"/>
                <a:tab pos="464184" algn="l"/>
              </a:tabLst>
            </a:pPr>
            <a:r>
              <a:rPr sz="1400" spc="-5" dirty="0">
                <a:latin typeface="Times New Roman"/>
                <a:cs typeface="Times New Roman"/>
              </a:rPr>
              <a:t>этиопатогенетический </a:t>
            </a:r>
            <a:r>
              <a:rPr sz="1400" dirty="0">
                <a:latin typeface="Times New Roman"/>
                <a:cs typeface="Times New Roman"/>
              </a:rPr>
              <a:t>(учета </a:t>
            </a:r>
            <a:r>
              <a:rPr sz="1400" spc="-5" dirty="0">
                <a:latin typeface="Times New Roman"/>
                <a:cs typeface="Times New Roman"/>
              </a:rPr>
              <a:t>этиологии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механизмов речевого </a:t>
            </a:r>
            <a:r>
              <a:rPr sz="1400" spc="-5" dirty="0">
                <a:latin typeface="Times New Roman"/>
                <a:cs typeface="Times New Roman"/>
              </a:rPr>
              <a:t>нарушения), </a:t>
            </a:r>
            <a:r>
              <a:rPr sz="1400" spc="5" dirty="0">
                <a:latin typeface="Times New Roman"/>
                <a:cs typeface="Times New Roman"/>
              </a:rPr>
              <a:t>системности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учета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структуры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речевого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нарушения;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3191" y="3892041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•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3191" y="2824988"/>
            <a:ext cx="779907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indent="-451484">
              <a:lnSpc>
                <a:spcPct val="100000"/>
              </a:lnSpc>
              <a:spcBef>
                <a:spcPts val="105"/>
              </a:spcBef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онтогенетический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принцип;</a:t>
            </a:r>
            <a:endParaRPr sz="1400">
              <a:latin typeface="Times New Roman"/>
              <a:cs typeface="Times New Roman"/>
            </a:endParaRPr>
          </a:p>
          <a:p>
            <a:pPr marL="463550" indent="-451484">
              <a:lnSpc>
                <a:spcPct val="100000"/>
              </a:lnSpc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принцип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бх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ти;</a:t>
            </a:r>
            <a:endParaRPr sz="1400">
              <a:latin typeface="Times New Roman"/>
              <a:cs typeface="Times New Roman"/>
            </a:endParaRPr>
          </a:p>
          <a:p>
            <a:pPr marL="463550" indent="-451484">
              <a:lnSpc>
                <a:spcPct val="100000"/>
              </a:lnSpc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принцип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развивающего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обучения;</a:t>
            </a:r>
            <a:endParaRPr sz="1400">
              <a:latin typeface="Times New Roman"/>
              <a:cs typeface="Times New Roman"/>
            </a:endParaRPr>
          </a:p>
          <a:p>
            <a:pPr marL="463550" marR="3655695" indent="-451484">
              <a:lnSpc>
                <a:spcPct val="100000"/>
              </a:lnSpc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принцип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интеграции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усилий </a:t>
            </a:r>
            <a:r>
              <a:rPr sz="1400" dirty="0">
                <a:latin typeface="Times New Roman"/>
                <a:cs typeface="Times New Roman"/>
              </a:rPr>
              <a:t>специалистов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т.д.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Подходы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 формированию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Программы:</a:t>
            </a:r>
            <a:endParaRPr sz="14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осуществление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комплексного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(клинико-физиологический,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психолого-педагогический)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подхода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3191" y="4105402"/>
            <a:ext cx="785685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диагностике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коррекционной</a:t>
            </a:r>
            <a:r>
              <a:rPr sz="1400" spc="-10" dirty="0">
                <a:latin typeface="Times New Roman"/>
                <a:cs typeface="Times New Roman"/>
              </a:rPr>
              <a:t> помощи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детям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-5" dirty="0">
                <a:latin typeface="Times New Roman"/>
                <a:cs typeface="Times New Roman"/>
              </a:rPr>
              <a:t> ОВЗ;</a:t>
            </a:r>
            <a:endParaRPr sz="1400">
              <a:latin typeface="Times New Roman"/>
              <a:cs typeface="Times New Roman"/>
            </a:endParaRPr>
          </a:p>
          <a:p>
            <a:pPr marL="463550" indent="-451484">
              <a:lnSpc>
                <a:spcPct val="100000"/>
              </a:lnSpc>
              <a:spcBef>
                <a:spcPts val="5"/>
              </a:spcBef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осуществление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индивидуального</a:t>
            </a:r>
            <a:r>
              <a:rPr sz="1400" spc="-15" dirty="0">
                <a:latin typeface="Times New Roman"/>
                <a:cs typeface="Times New Roman"/>
              </a:rPr>
              <a:t> подхода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5" dirty="0">
                <a:latin typeface="Times New Roman"/>
                <a:cs typeface="Times New Roman"/>
              </a:rPr>
              <a:t> выполнении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коррекционной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ОВЗ;</a:t>
            </a:r>
            <a:endParaRPr sz="1400">
              <a:latin typeface="Times New Roman"/>
              <a:cs typeface="Times New Roman"/>
            </a:endParaRPr>
          </a:p>
          <a:p>
            <a:pPr marL="463550" indent="-451484">
              <a:lnSpc>
                <a:spcPct val="100000"/>
              </a:lnSpc>
              <a:buChar char="•"/>
              <a:tabLst>
                <a:tab pos="463550" algn="l"/>
                <a:tab pos="464184" algn="l"/>
              </a:tabLst>
            </a:pPr>
            <a:r>
              <a:rPr sz="1400" dirty="0">
                <a:latin typeface="Times New Roman"/>
                <a:cs typeface="Times New Roman"/>
              </a:rPr>
              <a:t>осуществление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дифференцированного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подхода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детям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зависимости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психического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состояния и </a:t>
            </a:r>
            <a:r>
              <a:rPr sz="1400" spc="5" dirty="0">
                <a:latin typeface="Times New Roman"/>
                <a:cs typeface="Times New Roman"/>
              </a:rPr>
              <a:t>способов </a:t>
            </a:r>
            <a:r>
              <a:rPr sz="1400" dirty="0">
                <a:latin typeface="Times New Roman"/>
                <a:cs typeface="Times New Roman"/>
              </a:rPr>
              <a:t>ориентации в познании </a:t>
            </a:r>
            <a:r>
              <a:rPr sz="1400" spc="-10" dirty="0">
                <a:latin typeface="Times New Roman"/>
                <a:cs typeface="Times New Roman"/>
              </a:rPr>
              <a:t>окружающего </a:t>
            </a:r>
            <a:r>
              <a:rPr sz="1400" dirty="0">
                <a:latin typeface="Times New Roman"/>
                <a:cs typeface="Times New Roman"/>
              </a:rPr>
              <a:t>мира, </a:t>
            </a:r>
            <a:r>
              <a:rPr sz="1400" spc="-10" dirty="0">
                <a:latin typeface="Times New Roman"/>
                <a:cs typeface="Times New Roman"/>
              </a:rPr>
              <a:t>включая </a:t>
            </a:r>
            <a:r>
              <a:rPr sz="1400" dirty="0">
                <a:latin typeface="Times New Roman"/>
                <a:cs typeface="Times New Roman"/>
              </a:rPr>
              <a:t>применение специальных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методов </a:t>
            </a:r>
            <a:r>
              <a:rPr sz="1400" spc="-5" dirty="0">
                <a:latin typeface="Times New Roman"/>
                <a:cs typeface="Times New Roman"/>
              </a:rPr>
              <a:t>работы </a:t>
            </a:r>
            <a:r>
              <a:rPr sz="1400" dirty="0">
                <a:latin typeface="Times New Roman"/>
                <a:cs typeface="Times New Roman"/>
              </a:rPr>
              <a:t>с детьми, оригинальных </a:t>
            </a:r>
            <a:r>
              <a:rPr sz="1400" spc="-10" dirty="0">
                <a:latin typeface="Times New Roman"/>
                <a:cs typeface="Times New Roman"/>
              </a:rPr>
              <a:t>наглядных </a:t>
            </a:r>
            <a:r>
              <a:rPr sz="1400" spc="5" dirty="0">
                <a:latin typeface="Times New Roman"/>
                <a:cs typeface="Times New Roman"/>
              </a:rPr>
              <a:t>пособий, </a:t>
            </a:r>
            <a:r>
              <a:rPr sz="1400" dirty="0">
                <a:latin typeface="Times New Roman"/>
                <a:cs typeface="Times New Roman"/>
              </a:rPr>
              <a:t>наполняемости </a:t>
            </a:r>
            <a:r>
              <a:rPr sz="1400" spc="-10" dirty="0">
                <a:latin typeface="Times New Roman"/>
                <a:cs typeface="Times New Roman"/>
              </a:rPr>
              <a:t>групп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методики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индивидуально-подгруппового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обучения;</a:t>
            </a:r>
            <a:endParaRPr sz="1400">
              <a:latin typeface="Times New Roman"/>
              <a:cs typeface="Times New Roman"/>
            </a:endParaRPr>
          </a:p>
          <a:p>
            <a:pPr marL="506095" indent="-494030">
              <a:lnSpc>
                <a:spcPct val="100000"/>
              </a:lnSpc>
              <a:buChar char="•"/>
              <a:tabLst>
                <a:tab pos="506095" algn="l"/>
                <a:tab pos="506730" algn="l"/>
              </a:tabLst>
            </a:pPr>
            <a:r>
              <a:rPr sz="1400" dirty="0">
                <a:latin typeface="Times New Roman"/>
                <a:cs typeface="Times New Roman"/>
              </a:rPr>
              <a:t>осуществление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деятельностного </a:t>
            </a:r>
            <a:r>
              <a:rPr sz="1400" spc="-20" dirty="0">
                <a:latin typeface="Times New Roman"/>
                <a:cs typeface="Times New Roman"/>
              </a:rPr>
              <a:t>подхода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" dirty="0">
                <a:latin typeface="Times New Roman"/>
                <a:cs typeface="Times New Roman"/>
              </a:rPr>
              <a:t>коррекции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недостатков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психофизического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развития у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ОВЗ;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143000"/>
            <a:chOff x="571474" y="0"/>
            <a:chExt cx="8572500" cy="1143000"/>
          </a:xfrm>
        </p:grpSpPr>
        <p:sp>
          <p:nvSpPr>
            <p:cNvPr id="3" name="object 3"/>
            <p:cNvSpPr/>
            <p:nvPr/>
          </p:nvSpPr>
          <p:spPr>
            <a:xfrm>
              <a:off x="571474" y="0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5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572500" y="1143000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3916" y="30480"/>
              <a:ext cx="6601968" cy="5821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3760" y="457200"/>
              <a:ext cx="2918460" cy="58216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134" rIns="0" bIns="0" rtlCol="0">
            <a:spAutoFit/>
          </a:bodyPr>
          <a:lstStyle/>
          <a:p>
            <a:pPr marL="3073400" marR="5080" indent="-1800225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Значимые для</a:t>
            </a:r>
            <a:r>
              <a:rPr sz="2800" spc="-20" dirty="0"/>
              <a:t> </a:t>
            </a:r>
            <a:r>
              <a:rPr sz="2800" spc="-5" dirty="0"/>
              <a:t>разработки</a:t>
            </a:r>
            <a:r>
              <a:rPr sz="2800" spc="25" dirty="0"/>
              <a:t> </a:t>
            </a:r>
            <a:r>
              <a:rPr sz="2800" spc="-5" dirty="0"/>
              <a:t>Программы </a:t>
            </a:r>
            <a:r>
              <a:rPr sz="2800" spc="-620" dirty="0"/>
              <a:t> </a:t>
            </a:r>
            <a:r>
              <a:rPr sz="2800" spc="-10" dirty="0"/>
              <a:t>характеристики</a:t>
            </a:r>
            <a:endParaRPr sz="2800" dirty="0"/>
          </a:p>
        </p:txBody>
      </p:sp>
      <p:sp>
        <p:nvSpPr>
          <p:cNvPr id="16" name="object 16"/>
          <p:cNvSpPr txBox="1"/>
          <p:nvPr/>
        </p:nvSpPr>
        <p:spPr>
          <a:xfrm>
            <a:off x="3294126" y="1586611"/>
            <a:ext cx="5761990" cy="5048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5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10" dirty="0">
                <a:latin typeface="Times New Roman"/>
                <a:cs typeface="Times New Roman"/>
              </a:rPr>
              <a:t>Место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расположения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дошкольной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образовательной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организации,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особенности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здания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 </a:t>
            </a:r>
            <a:r>
              <a:rPr sz="1400" b="1" spc="-10" dirty="0">
                <a:latin typeface="Times New Roman"/>
                <a:cs typeface="Times New Roman"/>
              </a:rPr>
              <a:t>прогулочной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площадки,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их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влияние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на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организацию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образовательной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94615" indent="-82550">
              <a:lnSpc>
                <a:spcPct val="100000"/>
              </a:lnSpc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5" dirty="0">
                <a:latin typeface="Times New Roman"/>
                <a:cs typeface="Times New Roman"/>
              </a:rPr>
              <a:t>Характеристика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национально-культурных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особенностей,</a:t>
            </a:r>
            <a:endParaRPr sz="1400">
              <a:latin typeface="Times New Roman"/>
              <a:cs typeface="Times New Roman"/>
            </a:endParaRPr>
          </a:p>
          <a:p>
            <a:pPr marL="12700" marR="85725">
              <a:lnSpc>
                <a:spcPct val="100000"/>
              </a:lnSpc>
            </a:pPr>
            <a:r>
              <a:rPr sz="1400" b="1" spc="-5" dirty="0">
                <a:latin typeface="Times New Roman"/>
                <a:cs typeface="Times New Roman"/>
              </a:rPr>
              <a:t>социального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окружения,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влияющих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на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организацию </a:t>
            </a:r>
            <a:r>
              <a:rPr sz="1400" b="1" spc="-5" dirty="0">
                <a:latin typeface="Times New Roman"/>
                <a:cs typeface="Times New Roman"/>
              </a:rPr>
              <a:t>образовательной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309245">
              <a:lnSpc>
                <a:spcPct val="100000"/>
              </a:lnSpc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10" dirty="0">
                <a:latin typeface="Times New Roman"/>
                <a:cs typeface="Times New Roman"/>
              </a:rPr>
              <a:t>Сведения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группах, </a:t>
            </a:r>
            <a:r>
              <a:rPr sz="1400" b="1" spc="-10" dirty="0">
                <a:latin typeface="Times New Roman"/>
                <a:cs typeface="Times New Roman"/>
              </a:rPr>
              <a:t>функционирующих</a:t>
            </a:r>
            <a:r>
              <a:rPr sz="1400" b="1" spc="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дошкольной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образовательной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организации</a:t>
            </a:r>
            <a:r>
              <a:rPr sz="1400" b="1" spc="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i="1" spc="-15" dirty="0">
                <a:latin typeface="Times New Roman"/>
                <a:cs typeface="Times New Roman"/>
              </a:rPr>
              <a:t>количество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функционирующих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групп</a:t>
            </a:r>
            <a:r>
              <a:rPr sz="1400" i="1" dirty="0">
                <a:latin typeface="Times New Roman"/>
                <a:cs typeface="Times New Roman"/>
              </a:rPr>
              <a:t> с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ОВЗ,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наполняемость,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направленность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групп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(общеразвивающая,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i="1" spc="-10" dirty="0">
                <a:latin typeface="Times New Roman"/>
                <a:cs typeface="Times New Roman"/>
              </a:rPr>
              <a:t>компенсирующая,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оздоровительная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или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комбинированная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направленность),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i="1" spc="-15" dirty="0">
                <a:latin typeface="Times New Roman"/>
                <a:cs typeface="Times New Roman"/>
              </a:rPr>
              <a:t>количество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spc="-5" dirty="0">
                <a:latin typeface="Times New Roman"/>
                <a:cs typeface="Times New Roman"/>
              </a:rPr>
              <a:t>групп</a:t>
            </a:r>
            <a:r>
              <a:rPr sz="1400" b="1" i="1" spc="-2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разной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направленности</a:t>
            </a:r>
            <a:r>
              <a:rPr sz="1400" b="1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94615" indent="-82550">
              <a:lnSpc>
                <a:spcPct val="100000"/>
              </a:lnSpc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10" dirty="0">
                <a:latin typeface="Times New Roman"/>
                <a:cs typeface="Times New Roman"/>
              </a:rPr>
              <a:t>Сведения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родителях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как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участниках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образовательных</a:t>
            </a:r>
            <a:endParaRPr sz="1400">
              <a:latin typeface="Times New Roman"/>
              <a:cs typeface="Times New Roman"/>
            </a:endParaRPr>
          </a:p>
          <a:p>
            <a:pPr marL="12700" marR="321945">
              <a:lnSpc>
                <a:spcPct val="100000"/>
              </a:lnSpc>
            </a:pPr>
            <a:r>
              <a:rPr sz="1400" b="1" spc="-5" dirty="0">
                <a:latin typeface="Times New Roman"/>
                <a:cs typeface="Times New Roman"/>
              </a:rPr>
              <a:t>отношений </a:t>
            </a:r>
            <a:r>
              <a:rPr sz="1400" b="1" i="1" spc="-5" dirty="0">
                <a:latin typeface="Times New Roman"/>
                <a:cs typeface="Times New Roman"/>
              </a:rPr>
              <a:t>(</a:t>
            </a:r>
            <a:r>
              <a:rPr sz="1400" i="1" spc="-5" dirty="0">
                <a:latin typeface="Times New Roman"/>
                <a:cs typeface="Times New Roman"/>
              </a:rPr>
              <a:t>характеристика благополучия </a:t>
            </a:r>
            <a:r>
              <a:rPr sz="1400" i="1" dirty="0">
                <a:latin typeface="Times New Roman"/>
                <a:cs typeface="Times New Roman"/>
              </a:rPr>
              <a:t>/ </a:t>
            </a:r>
            <a:r>
              <a:rPr sz="1400" i="1" spc="-10" dirty="0">
                <a:latin typeface="Times New Roman"/>
                <a:cs typeface="Times New Roman"/>
              </a:rPr>
              <a:t>неблагополучия семей </a:t>
            </a:r>
            <a:r>
              <a:rPr sz="1400" i="1" spc="-5" dirty="0">
                <a:latin typeface="Times New Roman"/>
                <a:cs typeface="Times New Roman"/>
              </a:rPr>
              <a:t>на 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момент создания </a:t>
            </a:r>
            <a:r>
              <a:rPr sz="1400" i="1" dirty="0">
                <a:latin typeface="Times New Roman"/>
                <a:cs typeface="Times New Roman"/>
              </a:rPr>
              <a:t>программы, </a:t>
            </a:r>
            <a:r>
              <a:rPr sz="1400" i="1" spc="-5" dirty="0">
                <a:latin typeface="Times New Roman"/>
                <a:cs typeface="Times New Roman"/>
              </a:rPr>
              <a:t>образовательных запросов родителей на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момент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создания</a:t>
            </a:r>
            <a:r>
              <a:rPr sz="1400" i="1" spc="-5" dirty="0">
                <a:latin typeface="Times New Roman"/>
                <a:cs typeface="Times New Roman"/>
              </a:rPr>
              <a:t> программы).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64769">
              <a:lnSpc>
                <a:spcPct val="100000"/>
              </a:lnSpc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dirty="0">
                <a:latin typeface="Times New Roman"/>
                <a:cs typeface="Times New Roman"/>
              </a:rPr>
              <a:t>Характеристики особенностей развития детей </a:t>
            </a:r>
            <a:r>
              <a:rPr sz="1400" b="1" spc="-10" dirty="0">
                <a:latin typeface="Times New Roman"/>
                <a:cs typeface="Times New Roman"/>
              </a:rPr>
              <a:t>дошкольного </a:t>
            </a:r>
            <a:r>
              <a:rPr sz="1400" b="1" dirty="0">
                <a:latin typeface="Times New Roman"/>
                <a:cs typeface="Times New Roman"/>
              </a:rPr>
              <a:t>возраста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 ОВЗ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(указываются </a:t>
            </a:r>
            <a:r>
              <a:rPr sz="1400" i="1" dirty="0">
                <a:latin typeface="Times New Roman"/>
                <a:cs typeface="Times New Roman"/>
              </a:rPr>
              <a:t>основные </a:t>
            </a:r>
            <a:r>
              <a:rPr sz="1400" i="1" spc="-5" dirty="0">
                <a:latin typeface="Times New Roman"/>
                <a:cs typeface="Times New Roman"/>
              </a:rPr>
              <a:t>возрастные психолого-педагогические 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характеристики,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их </a:t>
            </a:r>
            <a:r>
              <a:rPr sz="1400" i="1" spc="-5" dirty="0">
                <a:latin typeface="Times New Roman"/>
                <a:cs typeface="Times New Roman"/>
              </a:rPr>
              <a:t>значимость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для </a:t>
            </a:r>
            <a:r>
              <a:rPr sz="1400" i="1" spc="-5" dirty="0">
                <a:latin typeface="Times New Roman"/>
                <a:cs typeface="Times New Roman"/>
              </a:rPr>
              <a:t>реализации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Программы)</a:t>
            </a:r>
            <a:endParaRPr sz="1400">
              <a:latin typeface="Times New Roman"/>
              <a:cs typeface="Times New Roman"/>
            </a:endParaRPr>
          </a:p>
          <a:p>
            <a:pPr marR="452755" algn="r">
              <a:lnSpc>
                <a:spcPct val="100000"/>
              </a:lnSpc>
              <a:spcBef>
                <a:spcPts val="1145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8916" y="1384554"/>
            <a:ext cx="5431790" cy="48539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308610" indent="-342900" algn="just">
              <a:lnSpc>
                <a:spcPct val="8000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характеристики особенностей развития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детей </a:t>
            </a:r>
            <a:r>
              <a:rPr sz="2200" spc="-5" dirty="0">
                <a:latin typeface="Calibri"/>
                <a:cs typeface="Calibri"/>
              </a:rPr>
              <a:t>с </a:t>
            </a:r>
            <a:r>
              <a:rPr sz="2200" spc="-10" dirty="0">
                <a:latin typeface="Calibri"/>
                <a:cs typeface="Calibri"/>
              </a:rPr>
              <a:t>…………… (</a:t>
            </a:r>
            <a:r>
              <a:rPr sz="2200" i="1" spc="-10" dirty="0">
                <a:latin typeface="Calibri"/>
                <a:cs typeface="Calibri"/>
              </a:rPr>
              <a:t>конкретно </a:t>
            </a:r>
            <a:r>
              <a:rPr sz="2200" i="1" spc="-5" dirty="0">
                <a:latin typeface="Calibri"/>
                <a:cs typeface="Calibri"/>
              </a:rPr>
              <a:t>по </a:t>
            </a:r>
            <a:r>
              <a:rPr sz="2200" i="1" spc="-15" dirty="0">
                <a:latin typeface="Calibri"/>
                <a:cs typeface="Calibri"/>
              </a:rPr>
              <a:t>каждой </a:t>
            </a:r>
            <a:r>
              <a:rPr sz="2200" i="1" spc="-10" dirty="0">
                <a:latin typeface="Calibri"/>
                <a:cs typeface="Calibri"/>
              </a:rPr>
              <a:t> категории </a:t>
            </a:r>
            <a:r>
              <a:rPr sz="2200" spc="-5" dirty="0">
                <a:latin typeface="Calibri"/>
                <a:cs typeface="Calibri"/>
              </a:rPr>
              <a:t>), воспитывающихся в </a:t>
            </a:r>
            <a:r>
              <a:rPr sz="2200" spc="-15" dirty="0">
                <a:latin typeface="Calibri"/>
                <a:cs typeface="Calibri"/>
              </a:rPr>
              <a:t>ДОО </a:t>
            </a:r>
            <a:r>
              <a:rPr sz="2200" spc="-5" dirty="0">
                <a:latin typeface="Calibri"/>
                <a:cs typeface="Calibri"/>
              </a:rPr>
              <a:t>с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учетом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их особых</a:t>
            </a:r>
            <a:r>
              <a:rPr sz="2200" spc="-10" dirty="0">
                <a:latin typeface="Calibri"/>
                <a:cs typeface="Calibri"/>
              </a:rPr>
              <a:t> образовательных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spc="-10" dirty="0">
                <a:latin typeface="Calibri"/>
                <a:cs typeface="Calibri"/>
              </a:rPr>
              <a:t>потребностей.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5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b="1" i="1" spc="-10" dirty="0">
                <a:latin typeface="Calibri"/>
                <a:cs typeface="Calibri"/>
              </a:rPr>
              <a:t>Используется</a:t>
            </a:r>
            <a:r>
              <a:rPr sz="2200" b="1" i="1" spc="5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материал</a:t>
            </a:r>
            <a:r>
              <a:rPr sz="2200" b="1" i="1" spc="-10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коррекционной </a:t>
            </a:r>
            <a:r>
              <a:rPr sz="2200" b="1" i="1" spc="-484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педагогики</a:t>
            </a:r>
            <a:r>
              <a:rPr sz="2200" b="1" i="1" spc="-25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и</a:t>
            </a:r>
            <a:r>
              <a:rPr sz="2200" b="1" i="1" spc="5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психологии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Примеры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таких </a:t>
            </a:r>
            <a:r>
              <a:rPr sz="2200" spc="-10" dirty="0">
                <a:latin typeface="Calibri"/>
                <a:cs typeface="Calibri"/>
              </a:rPr>
              <a:t>характеристик</a:t>
            </a:r>
            <a:endParaRPr sz="2200">
              <a:latin typeface="Calibri"/>
              <a:cs typeface="Calibri"/>
            </a:endParaRPr>
          </a:p>
          <a:p>
            <a:pPr marL="355600" marR="313055">
              <a:lnSpc>
                <a:spcPts val="2110"/>
              </a:lnSpc>
              <a:spcBef>
                <a:spcPts val="250"/>
              </a:spcBef>
            </a:pPr>
            <a:r>
              <a:rPr sz="2200" spc="-15" dirty="0">
                <a:latin typeface="Calibri"/>
                <a:cs typeface="Calibri"/>
              </a:rPr>
              <a:t>предложены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 учебных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пособиях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под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редакцией М. </a:t>
            </a:r>
            <a:r>
              <a:rPr sz="2200" spc="-5" dirty="0">
                <a:latin typeface="Calibri"/>
                <a:cs typeface="Calibri"/>
              </a:rPr>
              <a:t>М. </a:t>
            </a:r>
            <a:r>
              <a:rPr sz="2200" spc="-10" dirty="0">
                <a:latin typeface="Calibri"/>
                <a:cs typeface="Calibri"/>
              </a:rPr>
              <a:t>Семаго, </a:t>
            </a:r>
            <a:r>
              <a:rPr sz="2200" spc="-5" dirty="0">
                <a:latin typeface="Calibri"/>
                <a:cs typeface="Calibri"/>
              </a:rPr>
              <a:t>Н. </a:t>
            </a:r>
            <a:r>
              <a:rPr sz="2200" dirty="0">
                <a:latin typeface="Calibri"/>
                <a:cs typeface="Calibri"/>
              </a:rPr>
              <a:t>Я. </a:t>
            </a:r>
            <a:r>
              <a:rPr sz="2200" spc="-10" dirty="0">
                <a:latin typeface="Calibri"/>
                <a:cs typeface="Calibri"/>
              </a:rPr>
              <a:t>Семаго: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Теория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практика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оценки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психического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развития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ребенка.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Дошкольный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2200" spc="-10" dirty="0">
                <a:latin typeface="Calibri"/>
                <a:cs typeface="Calibri"/>
              </a:rPr>
              <a:t>младший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школьный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возраст.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- СПб.: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Речь,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latin typeface="Calibri"/>
                <a:cs typeface="Calibri"/>
              </a:rPr>
              <a:t>2005.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-384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с;</a:t>
            </a:r>
            <a:endParaRPr sz="2200">
              <a:latin typeface="Calibri"/>
              <a:cs typeface="Calibri"/>
            </a:endParaRPr>
          </a:p>
          <a:p>
            <a:pPr marL="355600" marR="487680" indent="-27940">
              <a:lnSpc>
                <a:spcPct val="80000"/>
              </a:lnSpc>
              <a:spcBef>
                <a:spcPts val="525"/>
              </a:spcBef>
            </a:pPr>
            <a:r>
              <a:rPr sz="2200" spc="-30" dirty="0">
                <a:latin typeface="Calibri"/>
                <a:cs typeface="Calibri"/>
              </a:rPr>
              <a:t>Типология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отклоняющегося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развития.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Модель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анализа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 ее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использование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практической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деятельности.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3398" y="0"/>
            <a:ext cx="8610600" cy="1285875"/>
            <a:chOff x="533398" y="0"/>
            <a:chExt cx="8610600" cy="1285875"/>
          </a:xfrm>
        </p:grpSpPr>
        <p:sp>
          <p:nvSpPr>
            <p:cNvPr id="4" name="object 4"/>
            <p:cNvSpPr/>
            <p:nvPr/>
          </p:nvSpPr>
          <p:spPr>
            <a:xfrm>
              <a:off x="533398" y="0"/>
              <a:ext cx="8610600" cy="1285875"/>
            </a:xfrm>
            <a:custGeom>
              <a:avLst/>
              <a:gdLst/>
              <a:ahLst/>
              <a:cxnLst/>
              <a:rect l="l" t="t" r="r" b="b"/>
              <a:pathLst>
                <a:path w="8610600" h="1285875">
                  <a:moveTo>
                    <a:pt x="0" y="1285875"/>
                  </a:moveTo>
                  <a:lnTo>
                    <a:pt x="8610601" y="1285875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285875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0244" y="100584"/>
              <a:ext cx="6793992" cy="5821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7983" y="527304"/>
              <a:ext cx="4937760" cy="58216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99413" y="180848"/>
            <a:ext cx="63442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0440" marR="5080" indent="-968375">
              <a:lnSpc>
                <a:spcPct val="100000"/>
              </a:lnSpc>
              <a:spcBef>
                <a:spcPts val="95"/>
              </a:spcBef>
              <a:tabLst>
                <a:tab pos="2999105" algn="l"/>
              </a:tabLst>
            </a:pPr>
            <a:r>
              <a:rPr sz="2800" spc="-5" dirty="0"/>
              <a:t>Значимые</a:t>
            </a:r>
            <a:r>
              <a:rPr sz="2800" dirty="0"/>
              <a:t> </a:t>
            </a:r>
            <a:r>
              <a:rPr sz="2800" spc="-5" dirty="0"/>
              <a:t>для</a:t>
            </a:r>
            <a:r>
              <a:rPr sz="2800" spc="-10" dirty="0"/>
              <a:t> </a:t>
            </a:r>
            <a:r>
              <a:rPr sz="2800" spc="-5" dirty="0"/>
              <a:t>разработки</a:t>
            </a:r>
            <a:r>
              <a:rPr sz="2800" spc="25" dirty="0"/>
              <a:t> </a:t>
            </a:r>
            <a:r>
              <a:rPr sz="2800" spc="-5" dirty="0"/>
              <a:t>и реализации </a:t>
            </a:r>
            <a:r>
              <a:rPr sz="2800" spc="-615" dirty="0"/>
              <a:t> </a:t>
            </a:r>
            <a:r>
              <a:rPr sz="2800" spc="-5" dirty="0"/>
              <a:t>Программы	</a:t>
            </a:r>
            <a:r>
              <a:rPr sz="2800" spc="-10" dirty="0"/>
              <a:t>характеристики</a:t>
            </a:r>
            <a:endParaRPr sz="2800"/>
          </a:p>
        </p:txBody>
      </p: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54965" marR="106045" indent="-342900">
              <a:lnSpc>
                <a:spcPts val="1620"/>
              </a:lnSpc>
              <a:spcBef>
                <a:spcPts val="3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/>
              <a:t>Описание </a:t>
            </a:r>
            <a:r>
              <a:rPr spc="-5" dirty="0"/>
              <a:t>существенных </a:t>
            </a:r>
            <a:r>
              <a:rPr dirty="0"/>
              <a:t> </a:t>
            </a:r>
            <a:r>
              <a:rPr spc="-15" dirty="0"/>
              <a:t>психолого-педагогических </a:t>
            </a:r>
            <a:r>
              <a:rPr spc="-360" dirty="0"/>
              <a:t> </a:t>
            </a:r>
            <a:r>
              <a:rPr spc="-10" dirty="0"/>
              <a:t>характеристик</a:t>
            </a:r>
            <a:r>
              <a:rPr spc="-40" dirty="0"/>
              <a:t> </a:t>
            </a:r>
            <a:r>
              <a:rPr spc="-10" dirty="0"/>
              <a:t>детей</a:t>
            </a:r>
          </a:p>
          <a:p>
            <a:pPr marL="354965" marR="314325">
              <a:lnSpc>
                <a:spcPts val="1620"/>
              </a:lnSpc>
            </a:pPr>
            <a:r>
              <a:rPr dirty="0"/>
              <a:t>дош</a:t>
            </a:r>
            <a:r>
              <a:rPr spc="-30" dirty="0"/>
              <a:t>к</a:t>
            </a:r>
            <a:r>
              <a:rPr spc="-20" dirty="0"/>
              <a:t>о</a:t>
            </a:r>
            <a:r>
              <a:rPr spc="-5" dirty="0"/>
              <a:t>л</a:t>
            </a:r>
            <a:r>
              <a:rPr spc="5" dirty="0"/>
              <a:t>ь</a:t>
            </a:r>
            <a:r>
              <a:rPr spc="-5" dirty="0"/>
              <a:t>н</a:t>
            </a:r>
            <a:r>
              <a:rPr dirty="0"/>
              <a:t>о</a:t>
            </a:r>
            <a:r>
              <a:rPr spc="-35" dirty="0"/>
              <a:t>г</a:t>
            </a:r>
            <a:r>
              <a:rPr dirty="0"/>
              <a:t>о</a:t>
            </a:r>
            <a:r>
              <a:rPr spc="-50" dirty="0"/>
              <a:t> </a:t>
            </a:r>
            <a:r>
              <a:rPr spc="-10" dirty="0"/>
              <a:t>в</a:t>
            </a:r>
            <a:r>
              <a:rPr dirty="0"/>
              <a:t>озр</a:t>
            </a:r>
            <a:r>
              <a:rPr spc="5" dirty="0"/>
              <a:t>а</a:t>
            </a:r>
            <a:r>
              <a:rPr spc="-10" dirty="0"/>
              <a:t>с</a:t>
            </a:r>
            <a:r>
              <a:rPr spc="15" dirty="0"/>
              <a:t>т</a:t>
            </a:r>
            <a:r>
              <a:rPr dirty="0"/>
              <a:t>а</a:t>
            </a:r>
            <a:r>
              <a:rPr spc="-15" dirty="0"/>
              <a:t> </a:t>
            </a:r>
            <a:r>
              <a:rPr dirty="0"/>
              <a:t>с  </a:t>
            </a:r>
            <a:r>
              <a:rPr spc="-5" dirty="0"/>
              <a:t>ОВЗ</a:t>
            </a:r>
          </a:p>
          <a:p>
            <a:pPr marL="342265" marR="750570" indent="-342265">
              <a:lnSpc>
                <a:spcPts val="1710"/>
              </a:lnSpc>
              <a:spcBef>
                <a:spcPts val="155"/>
              </a:spcBef>
              <a:buClr>
                <a:srgbClr val="17375E"/>
              </a:buClr>
              <a:buFont typeface="Arial MT"/>
              <a:buChar char="•"/>
              <a:tabLst>
                <a:tab pos="3422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</a:t>
            </a:r>
            <a:r>
              <a:rPr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</a:t>
            </a:r>
            <a:r>
              <a:rPr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тотальным</a:t>
            </a:r>
          </a:p>
          <a:p>
            <a:pPr marR="735330" algn="ctr">
              <a:lnSpc>
                <a:spcPts val="1710"/>
              </a:lnSpc>
            </a:pP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недоразвитием</a:t>
            </a:r>
          </a:p>
          <a:p>
            <a:pPr marL="355600" indent="-342900">
              <a:lnSpc>
                <a:spcPct val="100000"/>
              </a:lnSpc>
              <a:spcBef>
                <a:spcPts val="180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</a:t>
            </a:r>
            <a:r>
              <a:rPr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нарушениями</a:t>
            </a:r>
            <a:r>
              <a:rPr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речи</a:t>
            </a:r>
          </a:p>
          <a:p>
            <a:pPr marL="354965" marR="548005" indent="-342900">
              <a:lnSpc>
                <a:spcPts val="1620"/>
              </a:lnSpc>
              <a:spcBef>
                <a:spcPts val="385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</a:t>
            </a:r>
            <a:r>
              <a:rPr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</a:t>
            </a:r>
            <a:r>
              <a:rPr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задержанным </a:t>
            </a:r>
            <a:r>
              <a:rPr spc="-360" dirty="0">
                <a:solidFill>
                  <a:srgbClr val="0000FF"/>
                </a:solidFill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развитием</a:t>
            </a:r>
          </a:p>
          <a:p>
            <a:pPr marL="354965" marR="104139" indent="-342900">
              <a:lnSpc>
                <a:spcPct val="90000"/>
              </a:lnSpc>
              <a:spcBef>
                <a:spcPts val="335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нарушениями </a:t>
            </a:r>
            <a:r>
              <a:rPr spc="-5" dirty="0">
                <a:solidFill>
                  <a:srgbClr val="0000FF"/>
                </a:solid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опорно-двигательного </a:t>
            </a:r>
            <a:r>
              <a:rPr spc="-5" dirty="0">
                <a:solidFill>
                  <a:srgbClr val="0000FF"/>
                </a:solid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аппарата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и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церебральным </a:t>
            </a:r>
            <a:r>
              <a:rPr spc="-360" dirty="0">
                <a:solidFill>
                  <a:srgbClr val="0000FF"/>
                </a:solidFill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параличом</a:t>
            </a:r>
          </a:p>
          <a:p>
            <a:pPr marL="355600" indent="-342900">
              <a:lnSpc>
                <a:spcPct val="100000"/>
              </a:lnSpc>
              <a:spcBef>
                <a:spcPts val="180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</a:t>
            </a:r>
            <a:r>
              <a:rPr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нарушениями</a:t>
            </a:r>
            <a:r>
              <a:rPr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слуха</a:t>
            </a:r>
          </a:p>
          <a:p>
            <a:pPr marL="355600" indent="-342900">
              <a:lnSpc>
                <a:spcPts val="1710"/>
              </a:lnSpc>
              <a:spcBef>
                <a:spcPts val="180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с</a:t>
            </a:r>
            <a:r>
              <a:rPr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нарушениями</a:t>
            </a:r>
          </a:p>
          <a:p>
            <a:pPr marL="354965">
              <a:lnSpc>
                <a:spcPts val="1710"/>
              </a:lnSpc>
            </a:pP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зрения</a:t>
            </a:r>
          </a:p>
          <a:p>
            <a:pPr marL="354965" marR="344170" indent="-342900">
              <a:lnSpc>
                <a:spcPts val="1620"/>
              </a:lnSpc>
              <a:spcBef>
                <a:spcPts val="385"/>
              </a:spcBef>
              <a:buClr>
                <a:srgbClr val="17375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детей </a:t>
            </a:r>
            <a:r>
              <a:rPr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нарушениями </a:t>
            </a:r>
            <a:r>
              <a:rPr spc="-5" dirty="0">
                <a:solidFill>
                  <a:srgbClr val="0000FF"/>
                </a:solid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эмоционально-волевой </a:t>
            </a:r>
            <a:r>
              <a:rPr spc="-5" dirty="0">
                <a:solidFill>
                  <a:srgbClr val="0000FF"/>
                </a:solidFill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сферы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(ранний детский </a:t>
            </a:r>
            <a:r>
              <a:rPr spc="-365" dirty="0">
                <a:solidFill>
                  <a:srgbClr val="0000FF"/>
                </a:solidFill>
              </a:rPr>
              <a:t> </a:t>
            </a:r>
            <a:r>
              <a:rPr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аутизм)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357630"/>
            <a:chOff x="533398" y="0"/>
            <a:chExt cx="8610600" cy="13576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357630"/>
            </a:xfrm>
            <a:custGeom>
              <a:avLst/>
              <a:gdLst/>
              <a:ahLst/>
              <a:cxnLst/>
              <a:rect l="l" t="t" r="r" b="b"/>
              <a:pathLst>
                <a:path w="8610600" h="1357630">
                  <a:moveTo>
                    <a:pt x="0" y="1357249"/>
                  </a:moveTo>
                  <a:lnTo>
                    <a:pt x="8610601" y="135724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35724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6460" y="32003"/>
              <a:ext cx="4808220" cy="7360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28113" y="136652"/>
            <a:ext cx="4131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Целевые</a:t>
            </a:r>
            <a:r>
              <a:rPr sz="3600" spc="-90" dirty="0"/>
              <a:t> </a:t>
            </a:r>
            <a:r>
              <a:rPr sz="3600" dirty="0"/>
              <a:t>ориентиры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721868" y="1831594"/>
            <a:ext cx="7811134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9240">
              <a:lnSpc>
                <a:spcPct val="100000"/>
              </a:lnSpc>
              <a:spcBef>
                <a:spcPts val="100"/>
              </a:spcBef>
            </a:pPr>
            <a:r>
              <a:rPr sz="2400" b="1" i="1" spc="-25" dirty="0">
                <a:latin typeface="Times New Roman"/>
                <a:cs typeface="Times New Roman"/>
              </a:rPr>
              <a:t>Результаты </a:t>
            </a:r>
            <a:r>
              <a:rPr sz="2400" b="1" i="1" spc="-5" dirty="0">
                <a:latin typeface="Times New Roman"/>
                <a:cs typeface="Times New Roman"/>
              </a:rPr>
              <a:t>освоения </a:t>
            </a:r>
            <a:r>
              <a:rPr sz="2400" b="1" i="1" dirty="0">
                <a:latin typeface="Times New Roman"/>
                <a:cs typeface="Times New Roman"/>
              </a:rPr>
              <a:t>Программы </a:t>
            </a:r>
            <a:r>
              <a:rPr sz="2400" b="1" i="1" spc="-10" dirty="0">
                <a:latin typeface="Times New Roman"/>
                <a:cs typeface="Times New Roman"/>
              </a:rPr>
              <a:t>представлены </a:t>
            </a:r>
            <a:r>
              <a:rPr sz="2400" b="1" i="1" dirty="0">
                <a:latin typeface="Times New Roman"/>
                <a:cs typeface="Times New Roman"/>
              </a:rPr>
              <a:t>в </a:t>
            </a:r>
            <a:r>
              <a:rPr sz="2400" b="1" i="1" spc="-5" dirty="0">
                <a:latin typeface="Times New Roman"/>
                <a:cs typeface="Times New Roman"/>
              </a:rPr>
              <a:t>виде </a:t>
            </a:r>
            <a:r>
              <a:rPr sz="2400" b="1" i="1" spc="-58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целевых </a:t>
            </a:r>
            <a:r>
              <a:rPr sz="2400" b="1" i="1" dirty="0">
                <a:latin typeface="Times New Roman"/>
                <a:cs typeface="Times New Roman"/>
              </a:rPr>
              <a:t>ориентиров, </a:t>
            </a:r>
            <a:r>
              <a:rPr sz="2400" b="1" i="1" spc="-20" dirty="0">
                <a:latin typeface="Times New Roman"/>
                <a:cs typeface="Times New Roman"/>
              </a:rPr>
              <a:t>которые </a:t>
            </a:r>
            <a:r>
              <a:rPr sz="2400" b="1" i="1" spc="-5" dirty="0">
                <a:latin typeface="Times New Roman"/>
                <a:cs typeface="Times New Roman"/>
              </a:rPr>
              <a:t>являются общими, </a:t>
            </a:r>
            <a:r>
              <a:rPr sz="2400" b="1" i="1" dirty="0">
                <a:latin typeface="Times New Roman"/>
                <a:cs typeface="Times New Roman"/>
              </a:rPr>
              <a:t>в </a:t>
            </a:r>
            <a:r>
              <a:rPr sz="2400" b="1" i="1" spc="-45" dirty="0">
                <a:latin typeface="Times New Roman"/>
                <a:cs typeface="Times New Roman"/>
              </a:rPr>
              <a:t>том 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числе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для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детей</a:t>
            </a:r>
            <a:r>
              <a:rPr sz="2400" b="1" i="1" dirty="0">
                <a:latin typeface="Times New Roman"/>
                <a:cs typeface="Times New Roman"/>
              </a:rPr>
              <a:t> с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нарушениями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развития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81940">
              <a:lnSpc>
                <a:spcPct val="100000"/>
              </a:lnSpc>
            </a:pPr>
            <a:r>
              <a:rPr sz="2400" b="1" i="1" spc="-5" dirty="0">
                <a:latin typeface="Times New Roman"/>
                <a:cs typeface="Times New Roman"/>
              </a:rPr>
              <a:t>Внимание!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случае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невозможности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комплексного</a:t>
            </a:r>
            <a:endParaRPr sz="2400">
              <a:latin typeface="Times New Roman"/>
              <a:cs typeface="Times New Roman"/>
            </a:endParaRPr>
          </a:p>
          <a:p>
            <a:pPr marL="12700" marR="204470">
              <a:lnSpc>
                <a:spcPct val="100000"/>
              </a:lnSpc>
              <a:tabLst>
                <a:tab pos="4291330" algn="l"/>
              </a:tabLst>
            </a:pPr>
            <a:r>
              <a:rPr sz="2400" spc="5" dirty="0">
                <a:latin typeface="Times New Roman"/>
                <a:cs typeface="Times New Roman"/>
              </a:rPr>
              <a:t>освоения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воспитанниками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ОВЗ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Программы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(например: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нарушением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интеллекта)	</a:t>
            </a:r>
            <a:r>
              <a:rPr sz="2400" dirty="0">
                <a:latin typeface="Times New Roman"/>
                <a:cs typeface="Times New Roman"/>
              </a:rPr>
              <a:t>из-за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тяжести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нарушений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развития, </a:t>
            </a:r>
            <a:r>
              <a:rPr sz="2400" spc="-10" dirty="0">
                <a:latin typeface="Times New Roman"/>
                <a:cs typeface="Times New Roman"/>
              </a:rPr>
              <a:t>подтвержденных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установленном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порядке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психолого-медико-педагогической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комиссией,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результаты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освоения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ООП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определяются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конкретных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детей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endParaRPr sz="2400">
              <a:latin typeface="Times New Roman"/>
              <a:cs typeface="Times New Roman"/>
            </a:endParaRPr>
          </a:p>
          <a:p>
            <a:pPr marL="12700" marR="17145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Times New Roman"/>
                <a:cs typeface="Times New Roman"/>
              </a:rPr>
              <a:t>акцентом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социальную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адаптацию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социальное развитие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воспитанников.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908685"/>
            <a:chOff x="533398" y="0"/>
            <a:chExt cx="8610600" cy="90868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908685"/>
            </a:xfrm>
            <a:custGeom>
              <a:avLst/>
              <a:gdLst/>
              <a:ahLst/>
              <a:cxnLst/>
              <a:rect l="l" t="t" r="r" b="b"/>
              <a:pathLst>
                <a:path w="8610600" h="908685">
                  <a:moveTo>
                    <a:pt x="0" y="908685"/>
                  </a:moveTo>
                  <a:lnTo>
                    <a:pt x="8610601" y="908685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908685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6716" y="9144"/>
              <a:ext cx="7987283" cy="4922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5688" y="321563"/>
              <a:ext cx="6108192" cy="4206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4261" y="75691"/>
            <a:ext cx="7560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Планируемые </a:t>
            </a:r>
            <a:r>
              <a:rPr spc="-20" dirty="0"/>
              <a:t>результаты</a:t>
            </a:r>
            <a:r>
              <a:rPr dirty="0"/>
              <a:t> </a:t>
            </a:r>
            <a:r>
              <a:rPr spc="-5" dirty="0"/>
              <a:t>освоения</a:t>
            </a:r>
            <a:r>
              <a:rPr spc="-20" dirty="0"/>
              <a:t> </a:t>
            </a:r>
            <a:r>
              <a:rPr spc="-5" dirty="0"/>
              <a:t>обучающимися</a:t>
            </a:r>
            <a:r>
              <a:rPr spc="-10" dirty="0"/>
              <a:t> </a:t>
            </a:r>
            <a:r>
              <a:rPr spc="-25" dirty="0"/>
              <a:t>АОП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78916" y="383539"/>
            <a:ext cx="8467725" cy="6502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6714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(возможные</a:t>
            </a:r>
            <a:r>
              <a:rPr sz="2000" b="1" spc="-6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достижения</a:t>
            </a:r>
            <a:r>
              <a:rPr sz="2000" b="1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ребенком</a:t>
            </a:r>
            <a:r>
              <a:rPr sz="2000" b="1" spc="-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Times New Roman"/>
                <a:cs typeface="Times New Roman"/>
              </a:rPr>
              <a:t>освоения</a:t>
            </a:r>
            <a:r>
              <a:rPr sz="2000" b="1" spc="-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4F6128"/>
                </a:solidFill>
                <a:latin typeface="Times New Roman"/>
                <a:cs typeface="Times New Roman"/>
              </a:rPr>
              <a:t>АОП)</a:t>
            </a:r>
            <a:endParaRPr sz="2000">
              <a:latin typeface="Times New Roman"/>
              <a:cs typeface="Times New Roman"/>
            </a:endParaRPr>
          </a:p>
          <a:p>
            <a:pPr marL="506095" marR="5080" indent="-480059">
              <a:lnSpc>
                <a:spcPct val="100000"/>
              </a:lnSpc>
              <a:spcBef>
                <a:spcPts val="1540"/>
              </a:spcBef>
            </a:pPr>
            <a:r>
              <a:rPr sz="1400" b="1" spc="-25" dirty="0">
                <a:latin typeface="Times New Roman"/>
                <a:cs typeface="Times New Roman"/>
              </a:rPr>
              <a:t>Главной </a:t>
            </a:r>
            <a:r>
              <a:rPr sz="1400" b="1" dirty="0">
                <a:latin typeface="Times New Roman"/>
                <a:cs typeface="Times New Roman"/>
              </a:rPr>
              <a:t>идеей Программы </a:t>
            </a:r>
            <a:r>
              <a:rPr sz="1400" b="1" spc="-5" dirty="0">
                <a:latin typeface="Times New Roman"/>
                <a:cs typeface="Times New Roman"/>
              </a:rPr>
              <a:t>является </a:t>
            </a:r>
            <a:r>
              <a:rPr sz="1400" b="1" dirty="0">
                <a:latin typeface="Times New Roman"/>
                <a:cs typeface="Times New Roman"/>
              </a:rPr>
              <a:t>реализация </a:t>
            </a:r>
            <a:r>
              <a:rPr sz="1400" b="1" spc="-5" dirty="0">
                <a:latin typeface="Times New Roman"/>
                <a:cs typeface="Times New Roman"/>
              </a:rPr>
              <a:t>общеобразовательных </a:t>
            </a:r>
            <a:r>
              <a:rPr sz="1400" b="1" spc="-10" dirty="0">
                <a:latin typeface="Times New Roman"/>
                <a:cs typeface="Times New Roman"/>
              </a:rPr>
              <a:t>задач дошкольного </a:t>
            </a:r>
            <a:r>
              <a:rPr sz="1400" b="1" spc="-5" dirty="0">
                <a:latin typeface="Times New Roman"/>
                <a:cs typeface="Times New Roman"/>
              </a:rPr>
              <a:t>образования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привлечением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синхронного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выравнивания </a:t>
            </a:r>
            <a:r>
              <a:rPr sz="1400" b="1" spc="-15" dirty="0">
                <a:latin typeface="Times New Roman"/>
                <a:cs typeface="Times New Roman"/>
              </a:rPr>
              <a:t>речевого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психического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развития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детей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 ОВЗ.</a:t>
            </a:r>
            <a:endParaRPr sz="1400">
              <a:latin typeface="Times New Roman"/>
              <a:cs typeface="Times New Roman"/>
            </a:endParaRPr>
          </a:p>
          <a:p>
            <a:pPr marL="55244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например:</a:t>
            </a:r>
            <a:endParaRPr sz="1400">
              <a:latin typeface="Times New Roman"/>
              <a:cs typeface="Times New Roman"/>
            </a:endParaRPr>
          </a:p>
          <a:p>
            <a:pPr marL="12700" marR="52069">
              <a:lnSpc>
                <a:spcPct val="100000"/>
              </a:lnSpc>
            </a:pPr>
            <a:r>
              <a:rPr sz="1400" spc="-25" dirty="0">
                <a:latin typeface="Times New Roman"/>
                <a:cs typeface="Times New Roman"/>
              </a:rPr>
              <a:t>Результаты </a:t>
            </a:r>
            <a:r>
              <a:rPr sz="1400" spc="5" dirty="0">
                <a:latin typeface="Times New Roman"/>
                <a:cs typeface="Times New Roman"/>
              </a:rPr>
              <a:t>освоения </a:t>
            </a:r>
            <a:r>
              <a:rPr sz="1400" dirty="0">
                <a:latin typeface="Times New Roman"/>
                <a:cs typeface="Times New Roman"/>
              </a:rPr>
              <a:t>Программы </a:t>
            </a:r>
            <a:r>
              <a:rPr sz="1400" spc="-5" dirty="0">
                <a:latin typeface="Times New Roman"/>
                <a:cs typeface="Times New Roman"/>
              </a:rPr>
              <a:t>представлены </a:t>
            </a:r>
            <a:r>
              <a:rPr sz="1400" dirty="0">
                <a:latin typeface="Times New Roman"/>
                <a:cs typeface="Times New Roman"/>
              </a:rPr>
              <a:t>в виде целевых ориентиров </a:t>
            </a:r>
            <a:r>
              <a:rPr sz="1400" spc="-15" dirty="0">
                <a:latin typeface="Times New Roman"/>
                <a:cs typeface="Times New Roman"/>
              </a:rPr>
              <a:t>дошкольного </a:t>
            </a:r>
            <a:r>
              <a:rPr sz="1400" spc="-5" dirty="0">
                <a:latin typeface="Times New Roman"/>
                <a:cs typeface="Times New Roman"/>
              </a:rPr>
              <a:t>образования </a:t>
            </a:r>
            <a:r>
              <a:rPr sz="1400" dirty="0">
                <a:latin typeface="Times New Roman"/>
                <a:cs typeface="Times New Roman"/>
              </a:rPr>
              <a:t>(на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этапе </a:t>
            </a:r>
            <a:r>
              <a:rPr sz="1400" dirty="0">
                <a:latin typeface="Times New Roman"/>
                <a:cs typeface="Times New Roman"/>
              </a:rPr>
              <a:t>завершения </a:t>
            </a:r>
            <a:r>
              <a:rPr sz="1400" spc="-15" dirty="0">
                <a:latin typeface="Times New Roman"/>
                <a:cs typeface="Times New Roman"/>
              </a:rPr>
              <a:t>дошкольного </a:t>
            </a:r>
            <a:r>
              <a:rPr sz="1400" spc="-5" dirty="0">
                <a:latin typeface="Times New Roman"/>
                <a:cs typeface="Times New Roman"/>
              </a:rPr>
              <a:t>образования)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соответствии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ФГОС </a:t>
            </a:r>
            <a:r>
              <a:rPr sz="1400" dirty="0">
                <a:latin typeface="Times New Roman"/>
                <a:cs typeface="Times New Roman"/>
              </a:rPr>
              <a:t>ДО и «Примерной </a:t>
            </a:r>
            <a:r>
              <a:rPr sz="1400" spc="-5" dirty="0">
                <a:latin typeface="Times New Roman"/>
                <a:cs typeface="Times New Roman"/>
              </a:rPr>
              <a:t>адаптированной </a:t>
            </a:r>
            <a:r>
              <a:rPr sz="1400" dirty="0">
                <a:latin typeface="Times New Roman"/>
                <a:cs typeface="Times New Roman"/>
              </a:rPr>
              <a:t> программой </a:t>
            </a:r>
            <a:r>
              <a:rPr sz="1400" spc="-5" dirty="0">
                <a:latin typeface="Times New Roman"/>
                <a:cs typeface="Times New Roman"/>
              </a:rPr>
              <a:t>коррекционно-развивающей работы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группе компенсирующей </a:t>
            </a:r>
            <a:r>
              <a:rPr sz="1400" dirty="0">
                <a:latin typeface="Times New Roman"/>
                <a:cs typeface="Times New Roman"/>
              </a:rPr>
              <a:t>направленности </a:t>
            </a:r>
            <a:r>
              <a:rPr sz="1400" spc="-5" dirty="0">
                <a:latin typeface="Times New Roman"/>
                <a:cs typeface="Times New Roman"/>
              </a:rPr>
              <a:t>ДОО </a:t>
            </a:r>
            <a:r>
              <a:rPr sz="1400" dirty="0">
                <a:latin typeface="Times New Roman"/>
                <a:cs typeface="Times New Roman"/>
              </a:rPr>
              <a:t>для детей с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тяжелыми нарушениями </a:t>
            </a:r>
            <a:r>
              <a:rPr sz="1400" spc="-10" dirty="0">
                <a:latin typeface="Times New Roman"/>
                <a:cs typeface="Times New Roman"/>
              </a:rPr>
              <a:t>речи </a:t>
            </a:r>
            <a:r>
              <a:rPr sz="1400" dirty="0">
                <a:latin typeface="Times New Roman"/>
                <a:cs typeface="Times New Roman"/>
              </a:rPr>
              <a:t>(общим </a:t>
            </a:r>
            <a:r>
              <a:rPr sz="1400" spc="-5" dirty="0">
                <a:latin typeface="Times New Roman"/>
                <a:cs typeface="Times New Roman"/>
              </a:rPr>
              <a:t>недоразвитием речи) </a:t>
            </a:r>
            <a:r>
              <a:rPr sz="1400" dirty="0">
                <a:latin typeface="Times New Roman"/>
                <a:cs typeface="Times New Roman"/>
              </a:rPr>
              <a:t>с 3 до 7 лет» </a:t>
            </a:r>
            <a:r>
              <a:rPr sz="1400" spc="-5" dirty="0">
                <a:latin typeface="Times New Roman"/>
                <a:cs typeface="Times New Roman"/>
              </a:rPr>
              <a:t>Н. </a:t>
            </a:r>
            <a:r>
              <a:rPr sz="1400" dirty="0">
                <a:latin typeface="Times New Roman"/>
                <a:cs typeface="Times New Roman"/>
              </a:rPr>
              <a:t>В. </a:t>
            </a:r>
            <a:r>
              <a:rPr sz="1400" spc="-5" dirty="0">
                <a:latin typeface="Times New Roman"/>
                <a:cs typeface="Times New Roman"/>
              </a:rPr>
              <a:t>Нищевой </a:t>
            </a:r>
            <a:r>
              <a:rPr sz="1400" spc="5" dirty="0">
                <a:latin typeface="Times New Roman"/>
                <a:cs typeface="Times New Roman"/>
              </a:rPr>
              <a:t>относятся </a:t>
            </a:r>
            <a:r>
              <a:rPr sz="1400" spc="-5" dirty="0">
                <a:latin typeface="Times New Roman"/>
                <a:cs typeface="Times New Roman"/>
              </a:rPr>
              <a:t>следующие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социально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нормативные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характеристики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возможных </a:t>
            </a:r>
            <a:r>
              <a:rPr sz="1400" b="1" spc="-5" dirty="0">
                <a:latin typeface="Times New Roman"/>
                <a:cs typeface="Times New Roman"/>
              </a:rPr>
              <a:t>достижений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ребенка.</a:t>
            </a:r>
            <a:endParaRPr sz="1400">
              <a:latin typeface="Times New Roman"/>
              <a:cs typeface="Times New Roman"/>
            </a:endParaRPr>
          </a:p>
          <a:p>
            <a:pPr marL="12700" marR="170815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хорошо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владеет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устной</a:t>
            </a:r>
            <a:r>
              <a:rPr sz="1400" i="1" spc="-10" dirty="0">
                <a:latin typeface="Times New Roman"/>
                <a:cs typeface="Times New Roman"/>
              </a:rPr>
              <a:t> речью,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может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выражать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свои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мысли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желания,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проявляет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инициативу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общении,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умеет</a:t>
            </a:r>
            <a:r>
              <a:rPr sz="1400" i="1" spc="-5" dirty="0">
                <a:latin typeface="Times New Roman"/>
                <a:cs typeface="Times New Roman"/>
              </a:rPr>
              <a:t> задавать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вопросы,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делать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умозаключения,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знает</a:t>
            </a:r>
            <a:r>
              <a:rPr sz="1400" i="1" dirty="0">
                <a:latin typeface="Times New Roman"/>
                <a:cs typeface="Times New Roman"/>
              </a:rPr>
              <a:t> и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умеет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пересказывать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сказки,</a:t>
            </a:r>
            <a:endParaRPr sz="1400">
              <a:latin typeface="Times New Roman"/>
              <a:cs typeface="Times New Roman"/>
            </a:endParaRPr>
          </a:p>
          <a:p>
            <a:pPr marL="12700" marR="49530">
              <a:lnSpc>
                <a:spcPct val="100000"/>
              </a:lnSpc>
            </a:pPr>
            <a:r>
              <a:rPr sz="1400" i="1" spc="-5" dirty="0">
                <a:latin typeface="Times New Roman"/>
                <a:cs typeface="Times New Roman"/>
              </a:rPr>
              <a:t>рассказывать </a:t>
            </a:r>
            <a:r>
              <a:rPr sz="1400" i="1" dirty="0">
                <a:latin typeface="Times New Roman"/>
                <a:cs typeface="Times New Roman"/>
              </a:rPr>
              <a:t>стихи, </a:t>
            </a:r>
            <a:r>
              <a:rPr sz="1400" i="1" spc="-5" dirty="0">
                <a:latin typeface="Times New Roman"/>
                <a:cs typeface="Times New Roman"/>
              </a:rPr>
              <a:t>составлять рассказы </a:t>
            </a:r>
            <a:r>
              <a:rPr sz="1400" i="1" dirty="0">
                <a:latin typeface="Times New Roman"/>
                <a:cs typeface="Times New Roman"/>
              </a:rPr>
              <a:t>по </a:t>
            </a:r>
            <a:r>
              <a:rPr sz="1400" i="1" spc="-5" dirty="0">
                <a:latin typeface="Times New Roman"/>
                <a:cs typeface="Times New Roman"/>
              </a:rPr>
              <a:t>серии </a:t>
            </a:r>
            <a:r>
              <a:rPr sz="1400" i="1" spc="-15" dirty="0">
                <a:latin typeface="Times New Roman"/>
                <a:cs typeface="Times New Roman"/>
              </a:rPr>
              <a:t>сюжетных </a:t>
            </a:r>
            <a:r>
              <a:rPr sz="1400" i="1" spc="-10" dirty="0">
                <a:latin typeface="Times New Roman"/>
                <a:cs typeface="Times New Roman"/>
              </a:rPr>
              <a:t>картинок </a:t>
            </a:r>
            <a:r>
              <a:rPr sz="1400" i="1" dirty="0">
                <a:latin typeface="Times New Roman"/>
                <a:cs typeface="Times New Roman"/>
              </a:rPr>
              <a:t>или по </a:t>
            </a:r>
            <a:r>
              <a:rPr sz="1400" i="1" spc="-10" dirty="0">
                <a:latin typeface="Times New Roman"/>
                <a:cs typeface="Times New Roman"/>
              </a:rPr>
              <a:t>сюжетной картинке; </a:t>
            </a:r>
            <a:r>
              <a:rPr sz="1400" i="1" dirty="0">
                <a:latin typeface="Times New Roman"/>
                <a:cs typeface="Times New Roman"/>
              </a:rPr>
              <a:t>у </a:t>
            </a:r>
            <a:r>
              <a:rPr sz="1400" i="1" spc="-5" dirty="0">
                <a:latin typeface="Times New Roman"/>
                <a:cs typeface="Times New Roman"/>
              </a:rPr>
              <a:t>него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сформированы </a:t>
            </a:r>
            <a:r>
              <a:rPr sz="1400" i="1" spc="-5" dirty="0">
                <a:latin typeface="Times New Roman"/>
                <a:cs typeface="Times New Roman"/>
              </a:rPr>
              <a:t>элементарные навыки звукослогового </a:t>
            </a:r>
            <a:r>
              <a:rPr sz="1400" i="1" dirty="0">
                <a:latin typeface="Times New Roman"/>
                <a:cs typeface="Times New Roman"/>
              </a:rPr>
              <a:t>анализа, </a:t>
            </a:r>
            <a:r>
              <a:rPr sz="1400" i="1" spc="-5" dirty="0">
                <a:latin typeface="Times New Roman"/>
                <a:cs typeface="Times New Roman"/>
              </a:rPr>
              <a:t>что </a:t>
            </a:r>
            <a:r>
              <a:rPr sz="1400" i="1" spc="-10" dirty="0">
                <a:latin typeface="Times New Roman"/>
                <a:cs typeface="Times New Roman"/>
              </a:rPr>
              <a:t>обеспечивает формирование </a:t>
            </a:r>
            <a:r>
              <a:rPr sz="1400" i="1" spc="-5" dirty="0">
                <a:latin typeface="Times New Roman"/>
                <a:cs typeface="Times New Roman"/>
              </a:rPr>
              <a:t>предпосылок </a:t>
            </a:r>
            <a:r>
              <a:rPr sz="1400" i="1" dirty="0">
                <a:latin typeface="Times New Roman"/>
                <a:cs typeface="Times New Roman"/>
              </a:rPr>
              <a:t> грамотности.</a:t>
            </a:r>
            <a:endParaRPr sz="1400">
              <a:latin typeface="Times New Roman"/>
              <a:cs typeface="Times New Roman"/>
            </a:endParaRPr>
          </a:p>
          <a:p>
            <a:pPr marL="12700" marR="54610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 </a:t>
            </a:r>
            <a:r>
              <a:rPr sz="1400" i="1" spc="-5" dirty="0">
                <a:latin typeface="Times New Roman"/>
                <a:cs typeface="Times New Roman"/>
              </a:rPr>
              <a:t>любознателен, </a:t>
            </a:r>
            <a:r>
              <a:rPr sz="1400" i="1" dirty="0">
                <a:latin typeface="Times New Roman"/>
                <a:cs typeface="Times New Roman"/>
              </a:rPr>
              <a:t>склонен </a:t>
            </a:r>
            <a:r>
              <a:rPr sz="1400" i="1" spc="-5" dirty="0">
                <a:latin typeface="Times New Roman"/>
                <a:cs typeface="Times New Roman"/>
              </a:rPr>
              <a:t>наблюдать, экспериментировать; </a:t>
            </a:r>
            <a:r>
              <a:rPr sz="1400" i="1" dirty="0">
                <a:latin typeface="Times New Roman"/>
                <a:cs typeface="Times New Roman"/>
              </a:rPr>
              <a:t>он </a:t>
            </a:r>
            <a:r>
              <a:rPr sz="1400" i="1" spc="-10" dirty="0">
                <a:latin typeface="Times New Roman"/>
                <a:cs typeface="Times New Roman"/>
              </a:rPr>
              <a:t>обладает </a:t>
            </a:r>
            <a:r>
              <a:rPr sz="1400" i="1" spc="-5" dirty="0">
                <a:latin typeface="Times New Roman"/>
                <a:cs typeface="Times New Roman"/>
              </a:rPr>
              <a:t>начальными </a:t>
            </a:r>
            <a:r>
              <a:rPr sz="1400" i="1" dirty="0">
                <a:latin typeface="Times New Roman"/>
                <a:cs typeface="Times New Roman"/>
              </a:rPr>
              <a:t>знаниями о </a:t>
            </a:r>
            <a:r>
              <a:rPr sz="1400" i="1" spc="-10" dirty="0">
                <a:latin typeface="Times New Roman"/>
                <a:cs typeface="Times New Roman"/>
              </a:rPr>
              <a:t>себе,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природном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социальном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мире.</a:t>
            </a:r>
            <a:endParaRPr sz="1400">
              <a:latin typeface="Times New Roman"/>
              <a:cs typeface="Times New Roman"/>
            </a:endParaRPr>
          </a:p>
          <a:p>
            <a:pPr marL="12700" marR="780415">
              <a:lnSpc>
                <a:spcPct val="100000"/>
              </a:lnSpc>
              <a:spcBef>
                <a:spcPts val="5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 </a:t>
            </a:r>
            <a:r>
              <a:rPr sz="1400" i="1" spc="-5" dirty="0">
                <a:latin typeface="Times New Roman"/>
                <a:cs typeface="Times New Roman"/>
              </a:rPr>
              <a:t>способен </a:t>
            </a:r>
            <a:r>
              <a:rPr sz="1400" i="1" dirty="0">
                <a:latin typeface="Times New Roman"/>
                <a:cs typeface="Times New Roman"/>
              </a:rPr>
              <a:t>к </a:t>
            </a:r>
            <a:r>
              <a:rPr sz="1400" i="1" spc="-5" dirty="0">
                <a:latin typeface="Times New Roman"/>
                <a:cs typeface="Times New Roman"/>
              </a:rPr>
              <a:t>принятию </a:t>
            </a:r>
            <a:r>
              <a:rPr sz="1400" i="1" spc="-10" dirty="0">
                <a:latin typeface="Times New Roman"/>
                <a:cs typeface="Times New Roman"/>
              </a:rPr>
              <a:t>собственных </a:t>
            </a:r>
            <a:r>
              <a:rPr sz="1400" i="1" dirty="0">
                <a:latin typeface="Times New Roman"/>
                <a:cs typeface="Times New Roman"/>
              </a:rPr>
              <a:t>решений с опорой </a:t>
            </a:r>
            <a:r>
              <a:rPr sz="1400" i="1" spc="-5" dirty="0">
                <a:latin typeface="Times New Roman"/>
                <a:cs typeface="Times New Roman"/>
              </a:rPr>
              <a:t>на </a:t>
            </a:r>
            <a:r>
              <a:rPr sz="1400" i="1" dirty="0">
                <a:latin typeface="Times New Roman"/>
                <a:cs typeface="Times New Roman"/>
              </a:rPr>
              <a:t>знания и </a:t>
            </a:r>
            <a:r>
              <a:rPr sz="1400" i="1" spc="-5" dirty="0">
                <a:latin typeface="Times New Roman"/>
                <a:cs typeface="Times New Roman"/>
              </a:rPr>
              <a:t>умения </a:t>
            </a:r>
            <a:r>
              <a:rPr sz="1400" i="1" dirty="0">
                <a:latin typeface="Times New Roman"/>
                <a:cs typeface="Times New Roman"/>
              </a:rPr>
              <a:t>в </a:t>
            </a:r>
            <a:r>
              <a:rPr sz="1400" i="1" spc="-5" dirty="0">
                <a:latin typeface="Times New Roman"/>
                <a:cs typeface="Times New Roman"/>
              </a:rPr>
              <a:t>различных </a:t>
            </a:r>
            <a:r>
              <a:rPr sz="1400" i="1" dirty="0">
                <a:latin typeface="Times New Roman"/>
                <a:cs typeface="Times New Roman"/>
              </a:rPr>
              <a:t>видах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12700" marR="241935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инициативен,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самостоятелен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различных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видах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деятельности,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способен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выбрать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себе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занятия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партнеров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совместной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12700" marR="558165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активен, </a:t>
            </a:r>
            <a:r>
              <a:rPr sz="1400" i="1" dirty="0">
                <a:latin typeface="Times New Roman"/>
                <a:cs typeface="Times New Roman"/>
              </a:rPr>
              <a:t>успешно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взаимодействует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со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сверстниками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взрослыми;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ребенка сформировалось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положительное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отношение к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самому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себе,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окружающим,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различным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видам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12700" marR="123189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 </a:t>
            </a:r>
            <a:r>
              <a:rPr sz="1400" i="1" spc="-5" dirty="0">
                <a:latin typeface="Times New Roman"/>
                <a:cs typeface="Times New Roman"/>
              </a:rPr>
              <a:t>способен адекватно проявлять свои чувства, </a:t>
            </a:r>
            <a:r>
              <a:rPr sz="1400" i="1" spc="-10" dirty="0">
                <a:latin typeface="Times New Roman"/>
                <a:cs typeface="Times New Roman"/>
              </a:rPr>
              <a:t>умеет </a:t>
            </a:r>
            <a:r>
              <a:rPr sz="1400" i="1" spc="-5" dirty="0">
                <a:latin typeface="Times New Roman"/>
                <a:cs typeface="Times New Roman"/>
              </a:rPr>
              <a:t>радоваться успехам </a:t>
            </a:r>
            <a:r>
              <a:rPr sz="1400" i="1" dirty="0">
                <a:latin typeface="Times New Roman"/>
                <a:cs typeface="Times New Roman"/>
              </a:rPr>
              <a:t>и </a:t>
            </a:r>
            <a:r>
              <a:rPr sz="1400" i="1" spc="-5" dirty="0">
                <a:latin typeface="Times New Roman"/>
                <a:cs typeface="Times New Roman"/>
              </a:rPr>
              <a:t>сопереживать неудачам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других,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способен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договариваться,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старается </a:t>
            </a:r>
            <a:r>
              <a:rPr sz="1400" i="1" dirty="0">
                <a:latin typeface="Times New Roman"/>
                <a:cs typeface="Times New Roman"/>
              </a:rPr>
              <a:t>разрешать</a:t>
            </a:r>
            <a:r>
              <a:rPr sz="1400" i="1" spc="-15" dirty="0">
                <a:latin typeface="Times New Roman"/>
                <a:cs typeface="Times New Roman"/>
              </a:rPr>
              <a:t> конфликты.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обладает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чувством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собственного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достоинства,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верой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себя.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обладает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развитым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воображением,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которое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реализует</a:t>
            </a:r>
            <a:r>
              <a:rPr sz="1400" i="1" dirty="0">
                <a:latin typeface="Times New Roman"/>
                <a:cs typeface="Times New Roman"/>
              </a:rPr>
              <a:t> в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разных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видах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Ребенок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умеет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подчиняться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правилам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социальным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нормам,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способен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волевым </a:t>
            </a:r>
            <a:r>
              <a:rPr sz="1400" i="1" dirty="0">
                <a:latin typeface="Times New Roman"/>
                <a:cs typeface="Times New Roman"/>
              </a:rPr>
              <a:t>усилиям.</a:t>
            </a:r>
            <a:endParaRPr sz="1400">
              <a:latin typeface="Times New Roman"/>
              <a:cs typeface="Times New Roman"/>
            </a:endParaRPr>
          </a:p>
          <a:p>
            <a:pPr marL="12700" marR="187960">
              <a:lnSpc>
                <a:spcPct val="100000"/>
              </a:lnSpc>
              <a:spcBef>
                <a:spcPts val="5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dirty="0">
                <a:latin typeface="Times New Roman"/>
                <a:cs typeface="Times New Roman"/>
              </a:rPr>
              <a:t>У </a:t>
            </a:r>
            <a:r>
              <a:rPr sz="1400" i="1" spc="-10" dirty="0">
                <a:latin typeface="Times New Roman"/>
                <a:cs typeface="Times New Roman"/>
              </a:rPr>
              <a:t>ребенка </a:t>
            </a:r>
            <a:r>
              <a:rPr sz="1400" i="1" dirty="0">
                <a:latin typeface="Times New Roman"/>
                <a:cs typeface="Times New Roman"/>
              </a:rPr>
              <a:t>развиты </a:t>
            </a:r>
            <a:r>
              <a:rPr sz="1400" i="1" spc="-5" dirty="0">
                <a:latin typeface="Times New Roman"/>
                <a:cs typeface="Times New Roman"/>
              </a:rPr>
              <a:t>крупная </a:t>
            </a:r>
            <a:r>
              <a:rPr sz="1400" i="1" dirty="0">
                <a:latin typeface="Times New Roman"/>
                <a:cs typeface="Times New Roman"/>
              </a:rPr>
              <a:t>и </a:t>
            </a:r>
            <a:r>
              <a:rPr sz="1400" i="1" spc="-10" dirty="0">
                <a:latin typeface="Times New Roman"/>
                <a:cs typeface="Times New Roman"/>
              </a:rPr>
              <a:t>мелкая </a:t>
            </a:r>
            <a:r>
              <a:rPr sz="1400" i="1" spc="-5" dirty="0">
                <a:latin typeface="Times New Roman"/>
                <a:cs typeface="Times New Roman"/>
              </a:rPr>
              <a:t>моторика, </a:t>
            </a:r>
            <a:r>
              <a:rPr sz="1400" i="1" dirty="0">
                <a:latin typeface="Times New Roman"/>
                <a:cs typeface="Times New Roman"/>
              </a:rPr>
              <a:t>он </a:t>
            </a:r>
            <a:r>
              <a:rPr sz="1400" i="1" spc="-5" dirty="0">
                <a:latin typeface="Times New Roman"/>
                <a:cs typeface="Times New Roman"/>
              </a:rPr>
              <a:t>подвижен </a:t>
            </a:r>
            <a:r>
              <a:rPr sz="1400" i="1" dirty="0">
                <a:latin typeface="Times New Roman"/>
                <a:cs typeface="Times New Roman"/>
              </a:rPr>
              <a:t>и вынослив, </a:t>
            </a:r>
            <a:r>
              <a:rPr sz="1400" i="1" spc="-5" dirty="0">
                <a:latin typeface="Times New Roman"/>
                <a:cs typeface="Times New Roman"/>
              </a:rPr>
              <a:t>владеет основными движениями,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может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контролировать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свои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движения, </a:t>
            </a:r>
            <a:r>
              <a:rPr sz="1400" i="1" spc="-10" dirty="0">
                <a:latin typeface="Times New Roman"/>
                <a:cs typeface="Times New Roman"/>
              </a:rPr>
              <a:t>умеет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управлять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ими.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75200" y="895286"/>
            <a:ext cx="4130675" cy="5786755"/>
            <a:chOff x="4775200" y="895286"/>
            <a:chExt cx="4130675" cy="5786755"/>
          </a:xfrm>
        </p:grpSpPr>
        <p:sp>
          <p:nvSpPr>
            <p:cNvPr id="3" name="object 3"/>
            <p:cNvSpPr/>
            <p:nvPr/>
          </p:nvSpPr>
          <p:spPr>
            <a:xfrm>
              <a:off x="4787900" y="907986"/>
              <a:ext cx="4105275" cy="5761355"/>
            </a:xfrm>
            <a:custGeom>
              <a:avLst/>
              <a:gdLst/>
              <a:ahLst/>
              <a:cxnLst/>
              <a:rect l="l" t="t" r="r" b="b"/>
              <a:pathLst>
                <a:path w="4105275" h="5761355">
                  <a:moveTo>
                    <a:pt x="4105275" y="0"/>
                  </a:moveTo>
                  <a:lnTo>
                    <a:pt x="0" y="0"/>
                  </a:lnTo>
                  <a:lnTo>
                    <a:pt x="0" y="5761101"/>
                  </a:lnTo>
                  <a:lnTo>
                    <a:pt x="4105275" y="5761101"/>
                  </a:lnTo>
                  <a:lnTo>
                    <a:pt x="4105275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87900" y="907986"/>
              <a:ext cx="4105275" cy="5761355"/>
            </a:xfrm>
            <a:custGeom>
              <a:avLst/>
              <a:gdLst/>
              <a:ahLst/>
              <a:cxnLst/>
              <a:rect l="l" t="t" r="r" b="b"/>
              <a:pathLst>
                <a:path w="4105275" h="5761355">
                  <a:moveTo>
                    <a:pt x="0" y="5761101"/>
                  </a:moveTo>
                  <a:lnTo>
                    <a:pt x="4105275" y="5761101"/>
                  </a:lnTo>
                  <a:lnTo>
                    <a:pt x="4105275" y="0"/>
                  </a:lnTo>
                  <a:lnTo>
                    <a:pt x="0" y="0"/>
                  </a:lnTo>
                  <a:lnTo>
                    <a:pt x="0" y="576110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27050" y="895286"/>
            <a:ext cx="7232650" cy="5786755"/>
            <a:chOff x="527050" y="895286"/>
            <a:chExt cx="7232650" cy="5786755"/>
          </a:xfrm>
        </p:grpSpPr>
        <p:sp>
          <p:nvSpPr>
            <p:cNvPr id="6" name="object 6"/>
            <p:cNvSpPr/>
            <p:nvPr/>
          </p:nvSpPr>
          <p:spPr>
            <a:xfrm>
              <a:off x="539750" y="907986"/>
              <a:ext cx="3961129" cy="5761355"/>
            </a:xfrm>
            <a:custGeom>
              <a:avLst/>
              <a:gdLst/>
              <a:ahLst/>
              <a:cxnLst/>
              <a:rect l="l" t="t" r="r" b="b"/>
              <a:pathLst>
                <a:path w="3961129" h="5761355">
                  <a:moveTo>
                    <a:pt x="3960876" y="0"/>
                  </a:moveTo>
                  <a:lnTo>
                    <a:pt x="0" y="0"/>
                  </a:lnTo>
                  <a:lnTo>
                    <a:pt x="0" y="5761101"/>
                  </a:lnTo>
                  <a:lnTo>
                    <a:pt x="3960876" y="5761101"/>
                  </a:lnTo>
                  <a:lnTo>
                    <a:pt x="3960876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750" y="907986"/>
              <a:ext cx="3961129" cy="5761355"/>
            </a:xfrm>
            <a:custGeom>
              <a:avLst/>
              <a:gdLst/>
              <a:ahLst/>
              <a:cxnLst/>
              <a:rect l="l" t="t" r="r" b="b"/>
              <a:pathLst>
                <a:path w="3961129" h="5761355">
                  <a:moveTo>
                    <a:pt x="0" y="5761101"/>
                  </a:moveTo>
                  <a:lnTo>
                    <a:pt x="3960876" y="5761101"/>
                  </a:lnTo>
                  <a:lnTo>
                    <a:pt x="3960876" y="0"/>
                  </a:lnTo>
                  <a:lnTo>
                    <a:pt x="0" y="0"/>
                  </a:lnTo>
                  <a:lnTo>
                    <a:pt x="0" y="576110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5787" y="928624"/>
              <a:ext cx="6929755" cy="1235075"/>
            </a:xfrm>
            <a:custGeom>
              <a:avLst/>
              <a:gdLst/>
              <a:ahLst/>
              <a:cxnLst/>
              <a:rect l="l" t="t" r="r" b="b"/>
              <a:pathLst>
                <a:path w="6929755" h="1235075">
                  <a:moveTo>
                    <a:pt x="6723595" y="0"/>
                  </a:moveTo>
                  <a:lnTo>
                    <a:pt x="205841" y="0"/>
                  </a:lnTo>
                  <a:lnTo>
                    <a:pt x="158645" y="5438"/>
                  </a:lnTo>
                  <a:lnTo>
                    <a:pt x="115320" y="20930"/>
                  </a:lnTo>
                  <a:lnTo>
                    <a:pt x="77100" y="45236"/>
                  </a:lnTo>
                  <a:lnTo>
                    <a:pt x="45222" y="77121"/>
                  </a:lnTo>
                  <a:lnTo>
                    <a:pt x="20922" y="115345"/>
                  </a:lnTo>
                  <a:lnTo>
                    <a:pt x="5436" y="158673"/>
                  </a:lnTo>
                  <a:lnTo>
                    <a:pt x="0" y="205866"/>
                  </a:lnTo>
                  <a:lnTo>
                    <a:pt x="0" y="1029208"/>
                  </a:lnTo>
                  <a:lnTo>
                    <a:pt x="5436" y="1076441"/>
                  </a:lnTo>
                  <a:lnTo>
                    <a:pt x="20922" y="1119784"/>
                  </a:lnTo>
                  <a:lnTo>
                    <a:pt x="45222" y="1158007"/>
                  </a:lnTo>
                  <a:lnTo>
                    <a:pt x="77100" y="1189878"/>
                  </a:lnTo>
                  <a:lnTo>
                    <a:pt x="115320" y="1214167"/>
                  </a:lnTo>
                  <a:lnTo>
                    <a:pt x="158645" y="1229642"/>
                  </a:lnTo>
                  <a:lnTo>
                    <a:pt x="205841" y="1235075"/>
                  </a:lnTo>
                  <a:lnTo>
                    <a:pt x="6723595" y="1235075"/>
                  </a:lnTo>
                  <a:lnTo>
                    <a:pt x="6770789" y="1229642"/>
                  </a:lnTo>
                  <a:lnTo>
                    <a:pt x="6814116" y="1214167"/>
                  </a:lnTo>
                  <a:lnTo>
                    <a:pt x="6852341" y="1189878"/>
                  </a:lnTo>
                  <a:lnTo>
                    <a:pt x="6884226" y="1158007"/>
                  </a:lnTo>
                  <a:lnTo>
                    <a:pt x="6908532" y="1119784"/>
                  </a:lnTo>
                  <a:lnTo>
                    <a:pt x="6924024" y="1076441"/>
                  </a:lnTo>
                  <a:lnTo>
                    <a:pt x="6929462" y="1029208"/>
                  </a:lnTo>
                  <a:lnTo>
                    <a:pt x="6929462" y="205866"/>
                  </a:lnTo>
                  <a:lnTo>
                    <a:pt x="6924024" y="158673"/>
                  </a:lnTo>
                  <a:lnTo>
                    <a:pt x="6908532" y="115345"/>
                  </a:lnTo>
                  <a:lnTo>
                    <a:pt x="6884226" y="77121"/>
                  </a:lnTo>
                  <a:lnTo>
                    <a:pt x="6852341" y="45236"/>
                  </a:lnTo>
                  <a:lnTo>
                    <a:pt x="6814116" y="20930"/>
                  </a:lnTo>
                  <a:lnTo>
                    <a:pt x="6770789" y="5438"/>
                  </a:lnTo>
                  <a:lnTo>
                    <a:pt x="67235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5787" y="928624"/>
              <a:ext cx="6929755" cy="1235075"/>
            </a:xfrm>
            <a:custGeom>
              <a:avLst/>
              <a:gdLst/>
              <a:ahLst/>
              <a:cxnLst/>
              <a:rect l="l" t="t" r="r" b="b"/>
              <a:pathLst>
                <a:path w="6929755" h="1235075">
                  <a:moveTo>
                    <a:pt x="0" y="205866"/>
                  </a:moveTo>
                  <a:lnTo>
                    <a:pt x="5436" y="158673"/>
                  </a:lnTo>
                  <a:lnTo>
                    <a:pt x="20922" y="115345"/>
                  </a:lnTo>
                  <a:lnTo>
                    <a:pt x="45222" y="77121"/>
                  </a:lnTo>
                  <a:lnTo>
                    <a:pt x="77100" y="45236"/>
                  </a:lnTo>
                  <a:lnTo>
                    <a:pt x="115320" y="20930"/>
                  </a:lnTo>
                  <a:lnTo>
                    <a:pt x="158645" y="5438"/>
                  </a:lnTo>
                  <a:lnTo>
                    <a:pt x="205841" y="0"/>
                  </a:lnTo>
                  <a:lnTo>
                    <a:pt x="6723595" y="0"/>
                  </a:lnTo>
                  <a:lnTo>
                    <a:pt x="6770789" y="5438"/>
                  </a:lnTo>
                  <a:lnTo>
                    <a:pt x="6814116" y="20930"/>
                  </a:lnTo>
                  <a:lnTo>
                    <a:pt x="6852341" y="45236"/>
                  </a:lnTo>
                  <a:lnTo>
                    <a:pt x="6884226" y="77121"/>
                  </a:lnTo>
                  <a:lnTo>
                    <a:pt x="6908532" y="115345"/>
                  </a:lnTo>
                  <a:lnTo>
                    <a:pt x="6924024" y="158673"/>
                  </a:lnTo>
                  <a:lnTo>
                    <a:pt x="6929462" y="205866"/>
                  </a:lnTo>
                  <a:lnTo>
                    <a:pt x="6929462" y="1029208"/>
                  </a:lnTo>
                  <a:lnTo>
                    <a:pt x="6924024" y="1076441"/>
                  </a:lnTo>
                  <a:lnTo>
                    <a:pt x="6908532" y="1119784"/>
                  </a:lnTo>
                  <a:lnTo>
                    <a:pt x="6884226" y="1158007"/>
                  </a:lnTo>
                  <a:lnTo>
                    <a:pt x="6852341" y="1189878"/>
                  </a:lnTo>
                  <a:lnTo>
                    <a:pt x="6814116" y="1214167"/>
                  </a:lnTo>
                  <a:lnTo>
                    <a:pt x="6770789" y="1229642"/>
                  </a:lnTo>
                  <a:lnTo>
                    <a:pt x="6723595" y="1235075"/>
                  </a:lnTo>
                  <a:lnTo>
                    <a:pt x="205841" y="1235075"/>
                  </a:lnTo>
                  <a:lnTo>
                    <a:pt x="158645" y="1229642"/>
                  </a:lnTo>
                  <a:lnTo>
                    <a:pt x="115320" y="1214167"/>
                  </a:lnTo>
                  <a:lnTo>
                    <a:pt x="77100" y="1189878"/>
                  </a:lnTo>
                  <a:lnTo>
                    <a:pt x="45222" y="1158007"/>
                  </a:lnTo>
                  <a:lnTo>
                    <a:pt x="20922" y="1119784"/>
                  </a:lnTo>
                  <a:lnTo>
                    <a:pt x="5436" y="1076441"/>
                  </a:lnTo>
                  <a:lnTo>
                    <a:pt x="0" y="1029208"/>
                  </a:lnTo>
                  <a:lnTo>
                    <a:pt x="0" y="20586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4103" y="928116"/>
              <a:ext cx="5343144" cy="5821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7176" y="1371600"/>
              <a:ext cx="6473952" cy="4998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5787" y="2349500"/>
              <a:ext cx="6786880" cy="1489075"/>
            </a:xfrm>
            <a:custGeom>
              <a:avLst/>
              <a:gdLst/>
              <a:ahLst/>
              <a:cxnLst/>
              <a:rect l="l" t="t" r="r" b="b"/>
              <a:pathLst>
                <a:path w="6786880" h="1489075">
                  <a:moveTo>
                    <a:pt x="6538429" y="0"/>
                  </a:moveTo>
                  <a:lnTo>
                    <a:pt x="248183" y="0"/>
                  </a:lnTo>
                  <a:lnTo>
                    <a:pt x="198164" y="5042"/>
                  </a:lnTo>
                  <a:lnTo>
                    <a:pt x="151577" y="19504"/>
                  </a:lnTo>
                  <a:lnTo>
                    <a:pt x="109420" y="42386"/>
                  </a:lnTo>
                  <a:lnTo>
                    <a:pt x="72690" y="72691"/>
                  </a:lnTo>
                  <a:lnTo>
                    <a:pt x="42384" y="109419"/>
                  </a:lnTo>
                  <a:lnTo>
                    <a:pt x="19503" y="151572"/>
                  </a:lnTo>
                  <a:lnTo>
                    <a:pt x="5042" y="198151"/>
                  </a:lnTo>
                  <a:lnTo>
                    <a:pt x="0" y="248158"/>
                  </a:lnTo>
                  <a:lnTo>
                    <a:pt x="0" y="1240916"/>
                  </a:lnTo>
                  <a:lnTo>
                    <a:pt x="5042" y="1290923"/>
                  </a:lnTo>
                  <a:lnTo>
                    <a:pt x="19503" y="1337502"/>
                  </a:lnTo>
                  <a:lnTo>
                    <a:pt x="42384" y="1379655"/>
                  </a:lnTo>
                  <a:lnTo>
                    <a:pt x="72690" y="1416383"/>
                  </a:lnTo>
                  <a:lnTo>
                    <a:pt x="109420" y="1446688"/>
                  </a:lnTo>
                  <a:lnTo>
                    <a:pt x="151577" y="1469570"/>
                  </a:lnTo>
                  <a:lnTo>
                    <a:pt x="198164" y="1484032"/>
                  </a:lnTo>
                  <a:lnTo>
                    <a:pt x="248183" y="1489075"/>
                  </a:lnTo>
                  <a:lnTo>
                    <a:pt x="6538429" y="1489075"/>
                  </a:lnTo>
                  <a:lnTo>
                    <a:pt x="6588436" y="1484032"/>
                  </a:lnTo>
                  <a:lnTo>
                    <a:pt x="6635015" y="1469570"/>
                  </a:lnTo>
                  <a:lnTo>
                    <a:pt x="6677168" y="1446688"/>
                  </a:lnTo>
                  <a:lnTo>
                    <a:pt x="6713896" y="1416383"/>
                  </a:lnTo>
                  <a:lnTo>
                    <a:pt x="6744200" y="1379655"/>
                  </a:lnTo>
                  <a:lnTo>
                    <a:pt x="6767083" y="1337502"/>
                  </a:lnTo>
                  <a:lnTo>
                    <a:pt x="6781545" y="1290923"/>
                  </a:lnTo>
                  <a:lnTo>
                    <a:pt x="6786587" y="1240916"/>
                  </a:lnTo>
                  <a:lnTo>
                    <a:pt x="6786587" y="248158"/>
                  </a:lnTo>
                  <a:lnTo>
                    <a:pt x="6781545" y="198151"/>
                  </a:lnTo>
                  <a:lnTo>
                    <a:pt x="6767083" y="151572"/>
                  </a:lnTo>
                  <a:lnTo>
                    <a:pt x="6744200" y="109419"/>
                  </a:lnTo>
                  <a:lnTo>
                    <a:pt x="6713896" y="72691"/>
                  </a:lnTo>
                  <a:lnTo>
                    <a:pt x="6677168" y="42386"/>
                  </a:lnTo>
                  <a:lnTo>
                    <a:pt x="6635015" y="19504"/>
                  </a:lnTo>
                  <a:lnTo>
                    <a:pt x="6588436" y="5042"/>
                  </a:lnTo>
                  <a:lnTo>
                    <a:pt x="65384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5787" y="2349500"/>
              <a:ext cx="6786880" cy="1489075"/>
            </a:xfrm>
            <a:custGeom>
              <a:avLst/>
              <a:gdLst/>
              <a:ahLst/>
              <a:cxnLst/>
              <a:rect l="l" t="t" r="r" b="b"/>
              <a:pathLst>
                <a:path w="6786880" h="1489075">
                  <a:moveTo>
                    <a:pt x="0" y="248158"/>
                  </a:moveTo>
                  <a:lnTo>
                    <a:pt x="5042" y="198151"/>
                  </a:lnTo>
                  <a:lnTo>
                    <a:pt x="19503" y="151572"/>
                  </a:lnTo>
                  <a:lnTo>
                    <a:pt x="42384" y="109419"/>
                  </a:lnTo>
                  <a:lnTo>
                    <a:pt x="72690" y="72691"/>
                  </a:lnTo>
                  <a:lnTo>
                    <a:pt x="109420" y="42386"/>
                  </a:lnTo>
                  <a:lnTo>
                    <a:pt x="151577" y="19504"/>
                  </a:lnTo>
                  <a:lnTo>
                    <a:pt x="198164" y="5042"/>
                  </a:lnTo>
                  <a:lnTo>
                    <a:pt x="248183" y="0"/>
                  </a:lnTo>
                  <a:lnTo>
                    <a:pt x="6538429" y="0"/>
                  </a:lnTo>
                  <a:lnTo>
                    <a:pt x="6588436" y="5042"/>
                  </a:lnTo>
                  <a:lnTo>
                    <a:pt x="6635015" y="19504"/>
                  </a:lnTo>
                  <a:lnTo>
                    <a:pt x="6677168" y="42386"/>
                  </a:lnTo>
                  <a:lnTo>
                    <a:pt x="6713896" y="72691"/>
                  </a:lnTo>
                  <a:lnTo>
                    <a:pt x="6744200" y="109419"/>
                  </a:lnTo>
                  <a:lnTo>
                    <a:pt x="6767083" y="151572"/>
                  </a:lnTo>
                  <a:lnTo>
                    <a:pt x="6781545" y="198151"/>
                  </a:lnTo>
                  <a:lnTo>
                    <a:pt x="6786587" y="248158"/>
                  </a:lnTo>
                  <a:lnTo>
                    <a:pt x="6786587" y="1240916"/>
                  </a:lnTo>
                  <a:lnTo>
                    <a:pt x="6781545" y="1290923"/>
                  </a:lnTo>
                  <a:lnTo>
                    <a:pt x="6767083" y="1337502"/>
                  </a:lnTo>
                  <a:lnTo>
                    <a:pt x="6744200" y="1379655"/>
                  </a:lnTo>
                  <a:lnTo>
                    <a:pt x="6713896" y="1416383"/>
                  </a:lnTo>
                  <a:lnTo>
                    <a:pt x="6677168" y="1446688"/>
                  </a:lnTo>
                  <a:lnTo>
                    <a:pt x="6635015" y="1469570"/>
                  </a:lnTo>
                  <a:lnTo>
                    <a:pt x="6588436" y="1484032"/>
                  </a:lnTo>
                  <a:lnTo>
                    <a:pt x="6538429" y="1489075"/>
                  </a:lnTo>
                  <a:lnTo>
                    <a:pt x="248183" y="1489075"/>
                  </a:lnTo>
                  <a:lnTo>
                    <a:pt x="198164" y="1484032"/>
                  </a:lnTo>
                  <a:lnTo>
                    <a:pt x="151577" y="1469570"/>
                  </a:lnTo>
                  <a:lnTo>
                    <a:pt x="109420" y="1446688"/>
                  </a:lnTo>
                  <a:lnTo>
                    <a:pt x="72690" y="1416383"/>
                  </a:lnTo>
                  <a:lnTo>
                    <a:pt x="42384" y="1379655"/>
                  </a:lnTo>
                  <a:lnTo>
                    <a:pt x="19503" y="1337502"/>
                  </a:lnTo>
                  <a:lnTo>
                    <a:pt x="5042" y="1290923"/>
                  </a:lnTo>
                  <a:lnTo>
                    <a:pt x="0" y="1240916"/>
                  </a:lnTo>
                  <a:lnTo>
                    <a:pt x="0" y="24815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2916" y="2272284"/>
              <a:ext cx="5990844" cy="4998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2601468"/>
              <a:ext cx="6167628" cy="4998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4691" y="2930652"/>
              <a:ext cx="6522720" cy="4998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85516" y="3259836"/>
              <a:ext cx="2482596" cy="49987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57224" y="4357751"/>
              <a:ext cx="6890384" cy="1285875"/>
            </a:xfrm>
            <a:custGeom>
              <a:avLst/>
              <a:gdLst/>
              <a:ahLst/>
              <a:cxnLst/>
              <a:rect l="l" t="t" r="r" b="b"/>
              <a:pathLst>
                <a:path w="6890384" h="1285875">
                  <a:moveTo>
                    <a:pt x="6675399" y="0"/>
                  </a:moveTo>
                  <a:lnTo>
                    <a:pt x="214312" y="0"/>
                  </a:lnTo>
                  <a:lnTo>
                    <a:pt x="165171" y="5656"/>
                  </a:lnTo>
                  <a:lnTo>
                    <a:pt x="120062" y="21769"/>
                  </a:lnTo>
                  <a:lnTo>
                    <a:pt x="80269" y="47056"/>
                  </a:lnTo>
                  <a:lnTo>
                    <a:pt x="47081" y="80231"/>
                  </a:lnTo>
                  <a:lnTo>
                    <a:pt x="21782" y="120011"/>
                  </a:lnTo>
                  <a:lnTo>
                    <a:pt x="5660" y="165111"/>
                  </a:lnTo>
                  <a:lnTo>
                    <a:pt x="0" y="214249"/>
                  </a:lnTo>
                  <a:lnTo>
                    <a:pt x="0" y="1071499"/>
                  </a:lnTo>
                  <a:lnTo>
                    <a:pt x="5660" y="1120640"/>
                  </a:lnTo>
                  <a:lnTo>
                    <a:pt x="21782" y="1165751"/>
                  </a:lnTo>
                  <a:lnTo>
                    <a:pt x="47081" y="1205546"/>
                  </a:lnTo>
                  <a:lnTo>
                    <a:pt x="80269" y="1238737"/>
                  </a:lnTo>
                  <a:lnTo>
                    <a:pt x="120062" y="1264039"/>
                  </a:lnTo>
                  <a:lnTo>
                    <a:pt x="165171" y="1280163"/>
                  </a:lnTo>
                  <a:lnTo>
                    <a:pt x="214312" y="1285824"/>
                  </a:lnTo>
                  <a:lnTo>
                    <a:pt x="6675399" y="1285824"/>
                  </a:lnTo>
                  <a:lnTo>
                    <a:pt x="6724543" y="1280163"/>
                  </a:lnTo>
                  <a:lnTo>
                    <a:pt x="6769662" y="1264039"/>
                  </a:lnTo>
                  <a:lnTo>
                    <a:pt x="6809466" y="1238737"/>
                  </a:lnTo>
                  <a:lnTo>
                    <a:pt x="6842669" y="1205546"/>
                  </a:lnTo>
                  <a:lnTo>
                    <a:pt x="6867980" y="1165751"/>
                  </a:lnTo>
                  <a:lnTo>
                    <a:pt x="6884111" y="1120640"/>
                  </a:lnTo>
                  <a:lnTo>
                    <a:pt x="6889775" y="1071499"/>
                  </a:lnTo>
                  <a:lnTo>
                    <a:pt x="6889775" y="214249"/>
                  </a:lnTo>
                  <a:lnTo>
                    <a:pt x="6884111" y="165111"/>
                  </a:lnTo>
                  <a:lnTo>
                    <a:pt x="6867980" y="120011"/>
                  </a:lnTo>
                  <a:lnTo>
                    <a:pt x="6842669" y="80231"/>
                  </a:lnTo>
                  <a:lnTo>
                    <a:pt x="6809466" y="47056"/>
                  </a:lnTo>
                  <a:lnTo>
                    <a:pt x="6769662" y="21769"/>
                  </a:lnTo>
                  <a:lnTo>
                    <a:pt x="6724543" y="5656"/>
                  </a:lnTo>
                  <a:lnTo>
                    <a:pt x="6675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57224" y="4357751"/>
              <a:ext cx="6890384" cy="1285875"/>
            </a:xfrm>
            <a:custGeom>
              <a:avLst/>
              <a:gdLst/>
              <a:ahLst/>
              <a:cxnLst/>
              <a:rect l="l" t="t" r="r" b="b"/>
              <a:pathLst>
                <a:path w="6890384" h="1285875">
                  <a:moveTo>
                    <a:pt x="0" y="214249"/>
                  </a:moveTo>
                  <a:lnTo>
                    <a:pt x="5660" y="165111"/>
                  </a:lnTo>
                  <a:lnTo>
                    <a:pt x="21782" y="120011"/>
                  </a:lnTo>
                  <a:lnTo>
                    <a:pt x="47081" y="80231"/>
                  </a:lnTo>
                  <a:lnTo>
                    <a:pt x="80269" y="47056"/>
                  </a:lnTo>
                  <a:lnTo>
                    <a:pt x="120062" y="21769"/>
                  </a:lnTo>
                  <a:lnTo>
                    <a:pt x="165171" y="5656"/>
                  </a:lnTo>
                  <a:lnTo>
                    <a:pt x="214312" y="0"/>
                  </a:lnTo>
                  <a:lnTo>
                    <a:pt x="6675399" y="0"/>
                  </a:lnTo>
                  <a:lnTo>
                    <a:pt x="6724543" y="5656"/>
                  </a:lnTo>
                  <a:lnTo>
                    <a:pt x="6769662" y="21769"/>
                  </a:lnTo>
                  <a:lnTo>
                    <a:pt x="6809466" y="47056"/>
                  </a:lnTo>
                  <a:lnTo>
                    <a:pt x="6842669" y="80231"/>
                  </a:lnTo>
                  <a:lnTo>
                    <a:pt x="6867980" y="120011"/>
                  </a:lnTo>
                  <a:lnTo>
                    <a:pt x="6884111" y="165111"/>
                  </a:lnTo>
                  <a:lnTo>
                    <a:pt x="6889775" y="214249"/>
                  </a:lnTo>
                  <a:lnTo>
                    <a:pt x="6889775" y="1071499"/>
                  </a:lnTo>
                  <a:lnTo>
                    <a:pt x="6884111" y="1120640"/>
                  </a:lnTo>
                  <a:lnTo>
                    <a:pt x="6867980" y="1165751"/>
                  </a:lnTo>
                  <a:lnTo>
                    <a:pt x="6842669" y="1205546"/>
                  </a:lnTo>
                  <a:lnTo>
                    <a:pt x="6809466" y="1238737"/>
                  </a:lnTo>
                  <a:lnTo>
                    <a:pt x="6769662" y="1264039"/>
                  </a:lnTo>
                  <a:lnTo>
                    <a:pt x="6724543" y="1280163"/>
                  </a:lnTo>
                  <a:lnTo>
                    <a:pt x="6675399" y="1285824"/>
                  </a:lnTo>
                  <a:lnTo>
                    <a:pt x="214312" y="1285824"/>
                  </a:lnTo>
                  <a:lnTo>
                    <a:pt x="165171" y="1280163"/>
                  </a:lnTo>
                  <a:lnTo>
                    <a:pt x="120062" y="1264039"/>
                  </a:lnTo>
                  <a:lnTo>
                    <a:pt x="80269" y="1238737"/>
                  </a:lnTo>
                  <a:lnTo>
                    <a:pt x="47081" y="1205546"/>
                  </a:lnTo>
                  <a:lnTo>
                    <a:pt x="21782" y="1165751"/>
                  </a:lnTo>
                  <a:lnTo>
                    <a:pt x="5660" y="1120640"/>
                  </a:lnTo>
                  <a:lnTo>
                    <a:pt x="0" y="1071499"/>
                  </a:lnTo>
                  <a:lnTo>
                    <a:pt x="0" y="21424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4227" y="4370832"/>
              <a:ext cx="5049012" cy="4998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8636" y="4700015"/>
              <a:ext cx="6144768" cy="4998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90672" y="5030724"/>
              <a:ext cx="2519172" cy="498347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41882" y="1008125"/>
            <a:ext cx="6152515" cy="4482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" algn="ctr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0F243E"/>
                </a:solidFill>
                <a:latin typeface="Calibri"/>
                <a:cs typeface="Calibri"/>
              </a:rPr>
              <a:t>Образовательная</a:t>
            </a:r>
            <a:r>
              <a:rPr sz="2800" b="1" spc="4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F243E"/>
                </a:solidFill>
                <a:latin typeface="Calibri"/>
                <a:cs typeface="Calibri"/>
              </a:rPr>
              <a:t>деятельность</a:t>
            </a:r>
            <a:endParaRPr sz="2800">
              <a:latin typeface="Calibri"/>
              <a:cs typeface="Calibri"/>
            </a:endParaRPr>
          </a:p>
          <a:p>
            <a:pPr marL="62230" algn="ctr">
              <a:lnSpc>
                <a:spcPct val="100000"/>
              </a:lnSpc>
              <a:spcBef>
                <a:spcPts val="30"/>
              </a:spcBef>
            </a:pP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по</a:t>
            </a:r>
            <a:r>
              <a:rPr sz="2400" b="1" spc="-4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освоению</a:t>
            </a:r>
            <a:r>
              <a:rPr sz="2400" b="1" spc="-3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пяти</a:t>
            </a: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образовательных</a:t>
            </a:r>
            <a:r>
              <a:rPr sz="2400" b="1" spc="-2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областей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90500" marR="263525" indent="3810" algn="ctr">
              <a:lnSpc>
                <a:spcPts val="2590"/>
              </a:lnSpc>
              <a:spcBef>
                <a:spcPts val="1614"/>
              </a:spcBef>
            </a:pP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Вариативные формы,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способы, </a:t>
            </a:r>
            <a:r>
              <a:rPr sz="2400" b="1" spc="-15" dirty="0">
                <a:solidFill>
                  <a:srgbClr val="0F243E"/>
                </a:solidFill>
                <a:latin typeface="Calibri"/>
                <a:cs typeface="Calibri"/>
              </a:rPr>
              <a:t>методы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и </a:t>
            </a:r>
            <a:r>
              <a:rPr sz="2400" b="1" spc="5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F243E"/>
                </a:solidFill>
                <a:latin typeface="Calibri"/>
                <a:cs typeface="Calibri"/>
              </a:rPr>
              <a:t>средства</a:t>
            </a:r>
            <a:r>
              <a:rPr sz="2400" b="1" spc="-25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реализации</a:t>
            </a:r>
            <a:r>
              <a:rPr sz="2400" b="1" spc="1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Программы</a:t>
            </a: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с</a:t>
            </a:r>
            <a:r>
              <a:rPr sz="2400" b="1" spc="-25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учетом</a:t>
            </a:r>
            <a:endParaRPr sz="2400">
              <a:latin typeface="Calibri"/>
              <a:cs typeface="Calibri"/>
            </a:endParaRPr>
          </a:p>
          <a:p>
            <a:pPr marR="67310" algn="ctr">
              <a:lnSpc>
                <a:spcPts val="2415"/>
              </a:lnSpc>
            </a:pP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возрастных</a:t>
            </a:r>
            <a:r>
              <a:rPr sz="2400" b="1" spc="-25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и</a:t>
            </a:r>
            <a:r>
              <a:rPr sz="2400" b="1" spc="-2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индивидуальных</a:t>
            </a:r>
            <a:r>
              <a:rPr sz="2400" b="1" spc="3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особенностей</a:t>
            </a:r>
            <a:endParaRPr sz="2400">
              <a:latin typeface="Calibri"/>
              <a:cs typeface="Calibri"/>
            </a:endParaRPr>
          </a:p>
          <a:p>
            <a:pPr marR="68580" algn="ctr">
              <a:lnSpc>
                <a:spcPts val="2735"/>
              </a:lnSpc>
            </a:pP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воспитанников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00">
              <a:latin typeface="Calibri"/>
              <a:cs typeface="Calibri"/>
            </a:endParaRPr>
          </a:p>
          <a:p>
            <a:pPr marL="327025" marR="141605" indent="-5715" algn="ctr">
              <a:lnSpc>
                <a:spcPct val="90200"/>
              </a:lnSpc>
            </a:pP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Образовательная деятельность по </a:t>
            </a:r>
            <a:r>
              <a:rPr sz="2400" b="1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профессиональной коррекции нарушений </a:t>
            </a:r>
            <a:r>
              <a:rPr sz="2400" b="1" spc="-530" dirty="0">
                <a:solidFill>
                  <a:srgbClr val="0F243E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F243E"/>
                </a:solidFill>
                <a:latin typeface="Calibri"/>
                <a:cs typeface="Calibri"/>
              </a:rPr>
              <a:t>развития </a:t>
            </a:r>
            <a:r>
              <a:rPr sz="2400" b="1" spc="-10" dirty="0">
                <a:solidFill>
                  <a:srgbClr val="0F243E"/>
                </a:solidFill>
                <a:latin typeface="Calibri"/>
                <a:cs typeface="Calibri"/>
              </a:rPr>
              <a:t>детей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73087" y="0"/>
            <a:ext cx="8383905" cy="790575"/>
            <a:chOff x="773087" y="0"/>
            <a:chExt cx="8383905" cy="790575"/>
          </a:xfrm>
        </p:grpSpPr>
        <p:sp>
          <p:nvSpPr>
            <p:cNvPr id="25" name="object 25"/>
            <p:cNvSpPr/>
            <p:nvPr/>
          </p:nvSpPr>
          <p:spPr>
            <a:xfrm>
              <a:off x="785787" y="0"/>
              <a:ext cx="8358505" cy="765175"/>
            </a:xfrm>
            <a:custGeom>
              <a:avLst/>
              <a:gdLst/>
              <a:ahLst/>
              <a:cxnLst/>
              <a:rect l="l" t="t" r="r" b="b"/>
              <a:pathLst>
                <a:path w="8358505" h="765175">
                  <a:moveTo>
                    <a:pt x="8230704" y="0"/>
                  </a:moveTo>
                  <a:lnTo>
                    <a:pt x="127533" y="0"/>
                  </a:lnTo>
                  <a:lnTo>
                    <a:pt x="77891" y="10029"/>
                  </a:lnTo>
                  <a:lnTo>
                    <a:pt x="37353" y="37369"/>
                  </a:lnTo>
                  <a:lnTo>
                    <a:pt x="10022" y="77902"/>
                  </a:lnTo>
                  <a:lnTo>
                    <a:pt x="0" y="127507"/>
                  </a:lnTo>
                  <a:lnTo>
                    <a:pt x="0" y="637666"/>
                  </a:lnTo>
                  <a:lnTo>
                    <a:pt x="10022" y="687272"/>
                  </a:lnTo>
                  <a:lnTo>
                    <a:pt x="37353" y="727805"/>
                  </a:lnTo>
                  <a:lnTo>
                    <a:pt x="77891" y="755145"/>
                  </a:lnTo>
                  <a:lnTo>
                    <a:pt x="127533" y="765175"/>
                  </a:lnTo>
                  <a:lnTo>
                    <a:pt x="8230704" y="765175"/>
                  </a:lnTo>
                  <a:lnTo>
                    <a:pt x="8280310" y="755145"/>
                  </a:lnTo>
                  <a:lnTo>
                    <a:pt x="8320843" y="727805"/>
                  </a:lnTo>
                  <a:lnTo>
                    <a:pt x="8348183" y="687272"/>
                  </a:lnTo>
                  <a:lnTo>
                    <a:pt x="8358212" y="637666"/>
                  </a:lnTo>
                  <a:lnTo>
                    <a:pt x="8358212" y="127507"/>
                  </a:lnTo>
                  <a:lnTo>
                    <a:pt x="8348183" y="77902"/>
                  </a:lnTo>
                  <a:lnTo>
                    <a:pt x="8320843" y="37369"/>
                  </a:lnTo>
                  <a:lnTo>
                    <a:pt x="8280310" y="10029"/>
                  </a:lnTo>
                  <a:lnTo>
                    <a:pt x="8230704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5787" y="0"/>
              <a:ext cx="8358505" cy="765175"/>
            </a:xfrm>
            <a:custGeom>
              <a:avLst/>
              <a:gdLst/>
              <a:ahLst/>
              <a:cxnLst/>
              <a:rect l="l" t="t" r="r" b="b"/>
              <a:pathLst>
                <a:path w="8358505" h="765175">
                  <a:moveTo>
                    <a:pt x="0" y="127507"/>
                  </a:moveTo>
                  <a:lnTo>
                    <a:pt x="10022" y="77902"/>
                  </a:lnTo>
                  <a:lnTo>
                    <a:pt x="37353" y="37369"/>
                  </a:lnTo>
                  <a:lnTo>
                    <a:pt x="77891" y="10029"/>
                  </a:lnTo>
                  <a:lnTo>
                    <a:pt x="127533" y="0"/>
                  </a:lnTo>
                  <a:lnTo>
                    <a:pt x="8230704" y="0"/>
                  </a:lnTo>
                  <a:lnTo>
                    <a:pt x="8280310" y="10029"/>
                  </a:lnTo>
                  <a:lnTo>
                    <a:pt x="8320843" y="37369"/>
                  </a:lnTo>
                  <a:lnTo>
                    <a:pt x="8348183" y="77902"/>
                  </a:lnTo>
                  <a:lnTo>
                    <a:pt x="8358212" y="127507"/>
                  </a:lnTo>
                  <a:lnTo>
                    <a:pt x="8358212" y="637666"/>
                  </a:lnTo>
                  <a:lnTo>
                    <a:pt x="8348183" y="687272"/>
                  </a:lnTo>
                  <a:lnTo>
                    <a:pt x="8320843" y="727805"/>
                  </a:lnTo>
                  <a:lnTo>
                    <a:pt x="8280310" y="755145"/>
                  </a:lnTo>
                  <a:lnTo>
                    <a:pt x="8230704" y="765175"/>
                  </a:lnTo>
                  <a:lnTo>
                    <a:pt x="127533" y="765175"/>
                  </a:lnTo>
                  <a:lnTo>
                    <a:pt x="77891" y="755145"/>
                  </a:lnTo>
                  <a:lnTo>
                    <a:pt x="37353" y="727805"/>
                  </a:lnTo>
                  <a:lnTo>
                    <a:pt x="10022" y="687272"/>
                  </a:lnTo>
                  <a:lnTo>
                    <a:pt x="0" y="637666"/>
                  </a:lnTo>
                  <a:lnTo>
                    <a:pt x="0" y="12750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62783" y="9144"/>
              <a:ext cx="5038344" cy="659891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2702814" y="112217"/>
            <a:ext cx="45231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Times New Roman"/>
                <a:cs typeface="Times New Roman"/>
              </a:rPr>
              <a:t>Содержательный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раздел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30" name="object 3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12"/>
            <a:ext cx="8610600" cy="1143000"/>
            <a:chOff x="533398" y="12"/>
            <a:chExt cx="8610600" cy="1143000"/>
          </a:xfrm>
        </p:grpSpPr>
        <p:sp>
          <p:nvSpPr>
            <p:cNvPr id="3" name="object 3"/>
            <p:cNvSpPr/>
            <p:nvPr/>
          </p:nvSpPr>
          <p:spPr>
            <a:xfrm>
              <a:off x="533398" y="12"/>
              <a:ext cx="8610600" cy="1143000"/>
            </a:xfrm>
            <a:custGeom>
              <a:avLst/>
              <a:gdLst/>
              <a:ahLst/>
              <a:cxnLst/>
              <a:rect l="l" t="t" r="r" b="b"/>
              <a:pathLst>
                <a:path w="8610600" h="1143000">
                  <a:moveTo>
                    <a:pt x="0" y="1142987"/>
                  </a:moveTo>
                  <a:lnTo>
                    <a:pt x="8610601" y="1142987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142987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3852" y="18288"/>
              <a:ext cx="6662928" cy="5135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763" y="323087"/>
              <a:ext cx="7603236" cy="51358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27073" y="87629"/>
            <a:ext cx="7171690" cy="7112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322580">
              <a:lnSpc>
                <a:spcPts val="2400"/>
              </a:lnSpc>
              <a:spcBef>
                <a:spcPts val="675"/>
              </a:spcBef>
              <a:tabLst>
                <a:tab pos="2169160" algn="l"/>
              </a:tabLst>
            </a:pPr>
            <a:r>
              <a:rPr sz="2500" spc="-20" dirty="0"/>
              <a:t>Содержание</a:t>
            </a:r>
            <a:r>
              <a:rPr sz="2500" spc="-5" dirty="0"/>
              <a:t> </a:t>
            </a:r>
            <a:r>
              <a:rPr sz="2500" spc="-10" dirty="0"/>
              <a:t>образовательной</a:t>
            </a:r>
            <a:r>
              <a:rPr sz="2500" spc="10" dirty="0"/>
              <a:t> </a:t>
            </a:r>
            <a:r>
              <a:rPr sz="2500" spc="-10" dirty="0"/>
              <a:t>деятельности </a:t>
            </a:r>
            <a:r>
              <a:rPr sz="2500" spc="-5" dirty="0"/>
              <a:t> </a:t>
            </a:r>
            <a:r>
              <a:rPr sz="2500" spc="-10" dirty="0"/>
              <a:t>проектируется	</a:t>
            </a:r>
            <a:r>
              <a:rPr sz="2500" spc="-5" dirty="0"/>
              <a:t>по </a:t>
            </a:r>
            <a:r>
              <a:rPr sz="2500" spc="-10" dirty="0"/>
              <a:t>пяти</a:t>
            </a:r>
            <a:r>
              <a:rPr sz="2500" spc="10" dirty="0"/>
              <a:t> </a:t>
            </a:r>
            <a:r>
              <a:rPr sz="2500" spc="-10" dirty="0"/>
              <a:t>образовательным</a:t>
            </a:r>
            <a:r>
              <a:rPr sz="2500" dirty="0"/>
              <a:t> </a:t>
            </a:r>
            <a:r>
              <a:rPr sz="2500" spc="-15" dirty="0"/>
              <a:t>областям</a:t>
            </a:r>
            <a:endParaRPr sz="2500"/>
          </a:p>
        </p:txBody>
      </p:sp>
      <p:sp>
        <p:nvSpPr>
          <p:cNvPr id="7" name="object 7"/>
          <p:cNvSpPr txBox="1"/>
          <p:nvPr/>
        </p:nvSpPr>
        <p:spPr>
          <a:xfrm>
            <a:off x="1007465" y="1483233"/>
            <a:ext cx="7696834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" indent="450850" algn="just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Использование </a:t>
            </a:r>
            <a:r>
              <a:rPr sz="1800" b="1" spc="-5" dirty="0">
                <a:latin typeface="Times New Roman"/>
                <a:cs typeface="Times New Roman"/>
              </a:rPr>
              <a:t>специальных </a:t>
            </a:r>
            <a:r>
              <a:rPr sz="1800" b="1" spc="-10" dirty="0">
                <a:latin typeface="Times New Roman"/>
                <a:cs typeface="Times New Roman"/>
              </a:rPr>
              <a:t>образовательных </a:t>
            </a:r>
            <a:r>
              <a:rPr sz="1800" b="1" spc="-5" dirty="0">
                <a:latin typeface="Times New Roman"/>
                <a:cs typeface="Times New Roman"/>
              </a:rPr>
              <a:t>программ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-20" dirty="0">
                <a:latin typeface="Times New Roman"/>
                <a:cs typeface="Times New Roman"/>
              </a:rPr>
              <a:t>методов,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специальных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методических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пособий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дидактических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материалов</a:t>
            </a:r>
            <a:r>
              <a:rPr sz="1800" spc="-2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5715" indent="45085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дошкольном </a:t>
            </a:r>
            <a:r>
              <a:rPr sz="1800" dirty="0">
                <a:latin typeface="Times New Roman"/>
                <a:cs typeface="Times New Roman"/>
              </a:rPr>
              <a:t>учреждении в </a:t>
            </a:r>
            <a:r>
              <a:rPr sz="1800" spc="-5" dirty="0">
                <a:latin typeface="Times New Roman"/>
                <a:cs typeface="Times New Roman"/>
              </a:rPr>
              <a:t>группах </a:t>
            </a:r>
            <a:r>
              <a:rPr sz="1800" spc="-10" dirty="0">
                <a:latin typeface="Times New Roman"/>
                <a:cs typeface="Times New Roman"/>
              </a:rPr>
              <a:t>коррекционной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комбинированной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направленности </a:t>
            </a:r>
            <a:r>
              <a:rPr sz="1800" dirty="0">
                <a:latin typeface="Times New Roman"/>
                <a:cs typeface="Times New Roman"/>
              </a:rPr>
              <a:t>реализуется </a:t>
            </a:r>
            <a:r>
              <a:rPr sz="1800" spc="-5" dirty="0">
                <a:latin typeface="Times New Roman"/>
                <a:cs typeface="Times New Roman"/>
              </a:rPr>
              <a:t>адаптированная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образовательная программа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…………..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</a:t>
            </a:r>
            <a:r>
              <a:rPr sz="1800" i="1" spc="-10" dirty="0">
                <a:latin typeface="Times New Roman"/>
                <a:cs typeface="Times New Roman"/>
              </a:rPr>
              <a:t>указать</a:t>
            </a:r>
            <a:r>
              <a:rPr sz="1800" spc="-10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 marL="46355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Адаптированная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образовательная программа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составлена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 основе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5" dirty="0">
                <a:latin typeface="Times New Roman"/>
                <a:cs typeface="Times New Roman"/>
              </a:rPr>
              <a:t>основной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программы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МБДОУ</a:t>
            </a:r>
            <a:r>
              <a:rPr sz="1800" spc="4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примерной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вариативной</a:t>
            </a:r>
            <a:endParaRPr sz="1800">
              <a:latin typeface="Times New Roman"/>
              <a:cs typeface="Times New Roman"/>
            </a:endParaRPr>
          </a:p>
          <a:p>
            <a:pPr marL="12700" marR="33909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 </a:t>
            </a:r>
            <a:r>
              <a:rPr sz="1800" dirty="0">
                <a:latin typeface="Times New Roman"/>
                <a:cs typeface="Times New Roman"/>
              </a:rPr>
              <a:t>«………….»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</a:t>
            </a:r>
            <a:r>
              <a:rPr sz="1800" i="1" spc="-10" dirty="0">
                <a:latin typeface="Times New Roman"/>
                <a:cs typeface="Times New Roman"/>
              </a:rPr>
              <a:t>название</a:t>
            </a:r>
            <a:r>
              <a:rPr sz="1800" i="1" spc="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программы,</a:t>
            </a:r>
            <a:r>
              <a:rPr sz="1800" i="1" spc="-5" dirty="0">
                <a:latin typeface="Times New Roman"/>
                <a:cs typeface="Times New Roman"/>
              </a:rPr>
              <a:t> авторы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методических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рекомендаций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……………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</a:t>
            </a:r>
            <a:r>
              <a:rPr sz="1800" i="1" spc="-10" dirty="0">
                <a:latin typeface="Times New Roman"/>
                <a:cs typeface="Times New Roman"/>
              </a:rPr>
              <a:t>указать каких</a:t>
            </a:r>
            <a:r>
              <a:rPr sz="1800" spc="-10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800" i="1" spc="-5" dirty="0">
                <a:latin typeface="Times New Roman"/>
                <a:cs typeface="Times New Roman"/>
              </a:rPr>
              <a:t>Например:</a:t>
            </a:r>
            <a:endParaRPr sz="1800">
              <a:latin typeface="Times New Roman"/>
              <a:cs typeface="Times New Roman"/>
            </a:endParaRPr>
          </a:p>
          <a:p>
            <a:pPr marL="12700" marR="48895" indent="45085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«Примерная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вариативная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примерная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адаптированная</a:t>
            </a:r>
            <a:r>
              <a:rPr sz="1800" spc="5" dirty="0">
                <a:latin typeface="Times New Roman"/>
                <a:cs typeface="Times New Roman"/>
              </a:rPr>
              <a:t> основная 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образовательная </a:t>
            </a:r>
            <a:r>
              <a:rPr sz="1800" spc="-5" dirty="0">
                <a:latin typeface="Times New Roman"/>
                <a:cs typeface="Times New Roman"/>
              </a:rPr>
              <a:t>программа </a:t>
            </a:r>
            <a:r>
              <a:rPr sz="1800" dirty="0">
                <a:latin typeface="Times New Roman"/>
                <a:cs typeface="Times New Roman"/>
              </a:rPr>
              <a:t>для детей с </a:t>
            </a:r>
            <a:r>
              <a:rPr sz="1800" spc="-5" dirty="0">
                <a:latin typeface="Times New Roman"/>
                <a:cs typeface="Times New Roman"/>
              </a:rPr>
              <a:t>тяжелыми </a:t>
            </a:r>
            <a:r>
              <a:rPr sz="1800" dirty="0">
                <a:latin typeface="Times New Roman"/>
                <a:cs typeface="Times New Roman"/>
              </a:rPr>
              <a:t>нарушениями </a:t>
            </a:r>
            <a:r>
              <a:rPr sz="1800" spc="-15" dirty="0">
                <a:latin typeface="Times New Roman"/>
                <a:cs typeface="Times New Roman"/>
              </a:rPr>
              <a:t>речи </a:t>
            </a:r>
            <a:r>
              <a:rPr sz="1800" dirty="0">
                <a:latin typeface="Times New Roman"/>
                <a:cs typeface="Times New Roman"/>
              </a:rPr>
              <a:t>(общим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недоразвитием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речи)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7 лет»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Нищевой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Н.В.;</a:t>
            </a:r>
            <a:endParaRPr sz="18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«Программы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логопедической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 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преодолению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общего</a:t>
            </a:r>
            <a:endParaRPr sz="1800">
              <a:latin typeface="Times New Roman"/>
              <a:cs typeface="Times New Roman"/>
            </a:endParaRPr>
          </a:p>
          <a:p>
            <a:pPr marL="12700" marR="14541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недоразвития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речи</a:t>
            </a:r>
            <a:r>
              <a:rPr sz="1800" dirty="0">
                <a:latin typeface="Times New Roman"/>
                <a:cs typeface="Times New Roman"/>
              </a:rPr>
              <a:t> у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детей»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Т.Б.Филичевой, </a:t>
            </a:r>
            <a:r>
              <a:rPr sz="1800" spc="-45" dirty="0">
                <a:latin typeface="Times New Roman"/>
                <a:cs typeface="Times New Roman"/>
              </a:rPr>
              <a:t>Т.В.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Тумановой,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Г.Б.Чиркиной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т.д.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75638"/>
            <a:ext cx="7971790" cy="34931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107314" indent="-343535">
              <a:lnSpc>
                <a:spcPts val="2700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  <a:tab pos="356235" algn="l"/>
                <a:tab pos="4923790" algn="l"/>
              </a:tabLst>
            </a:pPr>
            <a:r>
              <a:rPr sz="2500" b="1" spc="-5" dirty="0">
                <a:latin typeface="Calibri"/>
                <a:cs typeface="Calibri"/>
              </a:rPr>
              <a:t>При</a:t>
            </a:r>
            <a:r>
              <a:rPr sz="2500" b="1" spc="-2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разработке</a:t>
            </a:r>
            <a:r>
              <a:rPr sz="2500" b="1" spc="-15" dirty="0">
                <a:latin typeface="Calibri"/>
                <a:cs typeface="Calibri"/>
              </a:rPr>
              <a:t> </a:t>
            </a:r>
            <a:r>
              <a:rPr sz="2500" b="1" spc="-25" dirty="0" smtClean="0">
                <a:latin typeface="Calibri"/>
                <a:cs typeface="Calibri"/>
              </a:rPr>
              <a:t>АОП</a:t>
            </a:r>
            <a:r>
              <a:rPr sz="2500" b="1" spc="-5" dirty="0" smtClean="0">
                <a:latin typeface="Calibri"/>
                <a:cs typeface="Calibri"/>
              </a:rPr>
              <a:t> </a:t>
            </a:r>
            <a:r>
              <a:rPr sz="2500" b="1" spc="5" dirty="0" smtClean="0">
                <a:latin typeface="Calibri"/>
                <a:cs typeface="Calibri"/>
              </a:rPr>
              <a:t> </a:t>
            </a:r>
            <a:r>
              <a:rPr sz="2500" b="1" spc="-5" dirty="0" smtClean="0">
                <a:latin typeface="Calibri"/>
                <a:cs typeface="Calibri"/>
              </a:rPr>
              <a:t>уч</a:t>
            </a:r>
            <a:r>
              <a:rPr lang="ru-RU" sz="2500" b="1" spc="-5" dirty="0" smtClean="0">
                <a:latin typeface="Calibri"/>
                <a:cs typeface="Calibri"/>
              </a:rPr>
              <a:t>тено</a:t>
            </a:r>
            <a:r>
              <a:rPr sz="2500" b="1" spc="-5" dirty="0" smtClean="0">
                <a:latin typeface="Calibri"/>
                <a:cs typeface="Calibri"/>
              </a:rPr>
              <a:t>,</a:t>
            </a:r>
            <a:r>
              <a:rPr sz="2500" b="1" spc="10" dirty="0" smtClean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что </a:t>
            </a:r>
            <a:r>
              <a:rPr sz="2500" b="1" spc="-10" dirty="0">
                <a:latin typeface="Calibri"/>
                <a:cs typeface="Calibri"/>
              </a:rPr>
              <a:t> данный</a:t>
            </a:r>
            <a:r>
              <a:rPr sz="2500" b="1" spc="-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документ</a:t>
            </a:r>
            <a:r>
              <a:rPr sz="2500" b="1" spc="2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является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локальным</a:t>
            </a:r>
            <a:r>
              <a:rPr sz="2500" b="1" spc="3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нормативным </a:t>
            </a:r>
            <a:r>
              <a:rPr sz="2500" b="1" spc="-55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актом,</a:t>
            </a:r>
            <a:r>
              <a:rPr sz="2500" b="1" spc="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описывающим</a:t>
            </a:r>
            <a:r>
              <a:rPr sz="2500" b="1" spc="25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содержание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образования и 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механизм</a:t>
            </a:r>
            <a:r>
              <a:rPr sz="2500" b="1" spc="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реализации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ФГОС</a:t>
            </a:r>
            <a:r>
              <a:rPr sz="2500" b="1" spc="10" dirty="0">
                <a:latin typeface="Calibri"/>
                <a:cs typeface="Calibri"/>
              </a:rPr>
              <a:t> </a:t>
            </a:r>
            <a:r>
              <a:rPr sz="2500" b="1" spc="-30" dirty="0" smtClean="0">
                <a:latin typeface="Calibri"/>
                <a:cs typeface="Calibri"/>
              </a:rPr>
              <a:t>ДО</a:t>
            </a:r>
            <a:r>
              <a:rPr lang="ru-RU" sz="2500" b="1" spc="-30" dirty="0" smtClean="0">
                <a:latin typeface="Calibri"/>
                <a:cs typeface="Calibri"/>
              </a:rPr>
              <a:t> и АФОП ДО</a:t>
            </a:r>
            <a:r>
              <a:rPr sz="2500" b="1" spc="-30" dirty="0">
                <a:latin typeface="Calibri"/>
                <a:cs typeface="Calibri"/>
              </a:rPr>
              <a:t>	</a:t>
            </a:r>
            <a:r>
              <a:rPr sz="2500" b="1" spc="-10" dirty="0">
                <a:latin typeface="Calibri"/>
                <a:cs typeface="Calibri"/>
              </a:rPr>
              <a:t>для </a:t>
            </a:r>
            <a:r>
              <a:rPr sz="2500" b="1" spc="-15" dirty="0">
                <a:latin typeface="Calibri"/>
                <a:cs typeface="Calibri"/>
              </a:rPr>
              <a:t>детей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с ОВЗ.</a:t>
            </a:r>
            <a:endParaRPr sz="2500" dirty="0">
              <a:latin typeface="Calibri"/>
              <a:cs typeface="Calibri"/>
            </a:endParaRPr>
          </a:p>
          <a:p>
            <a:pPr marL="355600" marR="5080" indent="-343535">
              <a:lnSpc>
                <a:spcPts val="2700"/>
              </a:lnSpc>
              <a:spcBef>
                <a:spcPts val="5"/>
              </a:spcBef>
              <a:buFont typeface="Arial MT"/>
              <a:buChar char="•"/>
              <a:tabLst>
                <a:tab pos="425450" algn="l"/>
                <a:tab pos="426084" algn="l"/>
              </a:tabLst>
            </a:pPr>
            <a:r>
              <a:rPr dirty="0"/>
              <a:t>	</a:t>
            </a:r>
            <a:r>
              <a:rPr sz="2500" b="1" spc="-5" dirty="0">
                <a:latin typeface="Calibri"/>
                <a:cs typeface="Calibri"/>
              </a:rPr>
              <a:t>В ней</a:t>
            </a:r>
            <a:r>
              <a:rPr sz="2500" b="1" spc="1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конкретизируются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положения</a:t>
            </a:r>
            <a:r>
              <a:rPr sz="2500" b="1" spc="4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образовательных </a:t>
            </a:r>
            <a:r>
              <a:rPr sz="2500" b="1" spc="-55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стандартов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применительно</a:t>
            </a:r>
            <a:r>
              <a:rPr sz="2500" b="1" spc="2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к особенностям</a:t>
            </a:r>
            <a:endParaRPr sz="2500" dirty="0">
              <a:latin typeface="Calibri"/>
              <a:cs typeface="Calibri"/>
            </a:endParaRPr>
          </a:p>
          <a:p>
            <a:pPr marL="355600" marR="42545">
              <a:lnSpc>
                <a:spcPts val="2700"/>
              </a:lnSpc>
              <a:tabLst>
                <a:tab pos="5943600" algn="l"/>
              </a:tabLst>
            </a:pPr>
            <a:r>
              <a:rPr sz="2500" b="1" spc="-5" dirty="0">
                <a:latin typeface="Calibri"/>
                <a:cs typeface="Calibri"/>
              </a:rPr>
              <a:t>об</a:t>
            </a:r>
            <a:r>
              <a:rPr sz="2500" b="1" dirty="0">
                <a:latin typeface="Calibri"/>
                <a:cs typeface="Calibri"/>
              </a:rPr>
              <a:t>р</a:t>
            </a:r>
            <a:r>
              <a:rPr sz="2500" b="1" spc="-5" dirty="0">
                <a:latin typeface="Calibri"/>
                <a:cs typeface="Calibri"/>
              </a:rPr>
              <a:t>азова</a:t>
            </a:r>
            <a:r>
              <a:rPr sz="2500" b="1" spc="-20" dirty="0">
                <a:latin typeface="Calibri"/>
                <a:cs typeface="Calibri"/>
              </a:rPr>
              <a:t>т</a:t>
            </a:r>
            <a:r>
              <a:rPr sz="2500" b="1" spc="-40" dirty="0">
                <a:latin typeface="Calibri"/>
                <a:cs typeface="Calibri"/>
              </a:rPr>
              <a:t>е</a:t>
            </a:r>
            <a:r>
              <a:rPr sz="2500" b="1" spc="-5" dirty="0">
                <a:latin typeface="Calibri"/>
                <a:cs typeface="Calibri"/>
              </a:rPr>
              <a:t>ль</a:t>
            </a:r>
            <a:r>
              <a:rPr sz="2500" b="1" spc="-15" dirty="0">
                <a:latin typeface="Calibri"/>
                <a:cs typeface="Calibri"/>
              </a:rPr>
              <a:t>н</a:t>
            </a:r>
            <a:r>
              <a:rPr sz="2500" b="1" spc="-5" dirty="0">
                <a:latin typeface="Calibri"/>
                <a:cs typeface="Calibri"/>
              </a:rPr>
              <a:t>ой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о</a:t>
            </a:r>
            <a:r>
              <a:rPr sz="2500" b="1" dirty="0">
                <a:latin typeface="Calibri"/>
                <a:cs typeface="Calibri"/>
              </a:rPr>
              <a:t>р</a:t>
            </a:r>
            <a:r>
              <a:rPr sz="2500" b="1" spc="-15" dirty="0">
                <a:latin typeface="Calibri"/>
                <a:cs typeface="Calibri"/>
              </a:rPr>
              <a:t>г</a:t>
            </a:r>
            <a:r>
              <a:rPr sz="2500" b="1" spc="-5" dirty="0">
                <a:latin typeface="Calibri"/>
                <a:cs typeface="Calibri"/>
              </a:rPr>
              <a:t>анизац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-5" dirty="0">
                <a:latin typeface="Calibri"/>
                <a:cs typeface="Calibri"/>
              </a:rPr>
              <a:t>и,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состав</a:t>
            </a:r>
            <a:r>
              <a:rPr sz="2500" b="1" spc="-5" dirty="0">
                <a:latin typeface="Calibri"/>
                <a:cs typeface="Calibri"/>
              </a:rPr>
              <a:t>а</a:t>
            </a:r>
            <a:r>
              <a:rPr sz="2500" b="1" dirty="0">
                <a:latin typeface="Calibri"/>
                <a:cs typeface="Calibri"/>
              </a:rPr>
              <a:t>	</a:t>
            </a:r>
            <a:r>
              <a:rPr sz="2500" b="1" spc="-5" dirty="0">
                <a:latin typeface="Calibri"/>
                <a:cs typeface="Calibri"/>
              </a:rPr>
              <a:t>о</a:t>
            </a:r>
            <a:r>
              <a:rPr sz="2500" b="1" spc="-25" dirty="0">
                <a:latin typeface="Calibri"/>
                <a:cs typeface="Calibri"/>
              </a:rPr>
              <a:t>б</a:t>
            </a:r>
            <a:r>
              <a:rPr sz="2500" b="1" spc="-5" dirty="0">
                <a:latin typeface="Calibri"/>
                <a:cs typeface="Calibri"/>
              </a:rPr>
              <a:t>у</a:t>
            </a:r>
            <a:r>
              <a:rPr sz="2500" b="1" dirty="0">
                <a:latin typeface="Calibri"/>
                <a:cs typeface="Calibri"/>
              </a:rPr>
              <a:t>ч</a:t>
            </a:r>
            <a:r>
              <a:rPr sz="2500" b="1" spc="-5" dirty="0">
                <a:latin typeface="Calibri"/>
                <a:cs typeface="Calibri"/>
              </a:rPr>
              <a:t>а</a:t>
            </a:r>
            <a:r>
              <a:rPr sz="2500" b="1" dirty="0">
                <a:latin typeface="Calibri"/>
                <a:cs typeface="Calibri"/>
              </a:rPr>
              <a:t>ю</a:t>
            </a:r>
            <a:r>
              <a:rPr sz="2500" b="1" spc="-10" dirty="0">
                <a:latin typeface="Calibri"/>
                <a:cs typeface="Calibri"/>
              </a:rPr>
              <a:t>щи</a:t>
            </a:r>
            <a:r>
              <a:rPr sz="2500" b="1" spc="-50" dirty="0">
                <a:latin typeface="Calibri"/>
                <a:cs typeface="Calibri"/>
              </a:rPr>
              <a:t>х</a:t>
            </a:r>
            <a:r>
              <a:rPr sz="2500" b="1" spc="-10" dirty="0">
                <a:latin typeface="Calibri"/>
                <a:cs typeface="Calibri"/>
              </a:rPr>
              <a:t>ся,  места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расположения,</a:t>
            </a:r>
            <a:r>
              <a:rPr sz="2500" b="1" spc="3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педагогических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возможностей.</a:t>
            </a:r>
            <a:endParaRPr sz="2500" dirty="0">
              <a:latin typeface="Calibri"/>
              <a:cs typeface="Calibri"/>
            </a:endParaRPr>
          </a:p>
          <a:p>
            <a:pPr marL="355600" marR="462915" indent="-343535">
              <a:lnSpc>
                <a:spcPts val="2700"/>
              </a:lnSpc>
              <a:buFont typeface="Arial MT"/>
              <a:buChar char="•"/>
              <a:tabLst>
                <a:tab pos="355600" algn="l"/>
                <a:tab pos="356235" algn="l"/>
                <a:tab pos="1309370" algn="l"/>
              </a:tabLst>
            </a:pPr>
            <a:r>
              <a:rPr sz="2500" b="1" spc="-25" dirty="0" smtClean="0">
                <a:latin typeface="Calibri"/>
                <a:cs typeface="Calibri"/>
              </a:rPr>
              <a:t>АОП</a:t>
            </a:r>
            <a:r>
              <a:rPr sz="2500" b="1" spc="-5" dirty="0" smtClean="0">
                <a:latin typeface="Calibri"/>
                <a:cs typeface="Calibri"/>
              </a:rPr>
              <a:t>и</a:t>
            </a:r>
            <a:r>
              <a:rPr sz="2500" b="1" spc="-20" dirty="0" smtClean="0">
                <a:latin typeface="Calibri"/>
                <a:cs typeface="Calibri"/>
              </a:rPr>
              <a:t> </a:t>
            </a:r>
            <a:r>
              <a:rPr sz="2500" b="1" spc="-60" dirty="0">
                <a:latin typeface="Calibri"/>
                <a:cs typeface="Calibri"/>
              </a:rPr>
              <a:t>РАОП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хранятся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в </a:t>
            </a:r>
            <a:r>
              <a:rPr sz="2500" b="1" spc="-10" dirty="0">
                <a:latin typeface="Calibri"/>
                <a:cs typeface="Calibri"/>
              </a:rPr>
              <a:t>документах</a:t>
            </a:r>
            <a:r>
              <a:rPr sz="2500" b="1" spc="20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ДОО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5</a:t>
            </a:r>
            <a:r>
              <a:rPr sz="2500" b="1" spc="-2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лет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(на </a:t>
            </a:r>
            <a:r>
              <a:rPr sz="2500" b="1" spc="-55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бумажном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носителе)</a:t>
            </a:r>
            <a:endParaRPr sz="25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0"/>
            <a:ext cx="9153525" cy="6868159"/>
            <a:chOff x="-4762" y="0"/>
            <a:chExt cx="9153525" cy="686815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0"/>
              <a:ext cx="8619744" cy="105308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8572500" y="0"/>
                  </a:moveTo>
                  <a:lnTo>
                    <a:pt x="0" y="0"/>
                  </a:lnTo>
                  <a:lnTo>
                    <a:pt x="0" y="985659"/>
                  </a:lnTo>
                  <a:lnTo>
                    <a:pt x="8572500" y="985659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0" y="985659"/>
                  </a:moveTo>
                  <a:lnTo>
                    <a:pt x="8572500" y="985659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398" y="0"/>
            <a:ext cx="8610600" cy="1071880"/>
          </a:xfrm>
          <a:custGeom>
            <a:avLst/>
            <a:gdLst/>
            <a:ahLst/>
            <a:cxnLst/>
            <a:rect l="l" t="t" r="r" b="b"/>
            <a:pathLst>
              <a:path w="8610600" h="1071880">
                <a:moveTo>
                  <a:pt x="0" y="1071549"/>
                </a:moveTo>
                <a:lnTo>
                  <a:pt x="8610575" y="1071549"/>
                </a:lnTo>
                <a:lnTo>
                  <a:pt x="8610575" y="0"/>
                </a:lnTo>
                <a:lnTo>
                  <a:pt x="0" y="0"/>
                </a:lnTo>
                <a:lnTo>
                  <a:pt x="0" y="1071549"/>
                </a:lnTo>
                <a:close/>
              </a:path>
            </a:pathLst>
          </a:custGeom>
          <a:solidFill>
            <a:srgbClr val="EBF0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2069" y="10160"/>
            <a:ext cx="69284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000000"/>
                </a:solidFill>
              </a:rPr>
              <a:t>Содержание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образовательной</a:t>
            </a:r>
            <a:r>
              <a:rPr sz="2800" spc="30" dirty="0">
                <a:solidFill>
                  <a:srgbClr val="000000"/>
                </a:solidFill>
              </a:rPr>
              <a:t> </a:t>
            </a:r>
            <a:r>
              <a:rPr sz="2800" spc="-15" dirty="0">
                <a:solidFill>
                  <a:srgbClr val="000000"/>
                </a:solidFill>
              </a:rPr>
              <a:t>деятельности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64819" y="1175131"/>
            <a:ext cx="7985759" cy="4375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 marR="200025" indent="45085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latin typeface="Times New Roman"/>
                <a:cs typeface="Times New Roman"/>
              </a:rPr>
              <a:t>В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данном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пункте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добавляются</a:t>
            </a:r>
            <a:r>
              <a:rPr sz="2000" b="1" i="1" spc="-6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коррекционные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задачи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для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групп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компенсирующей </a:t>
            </a:r>
            <a:r>
              <a:rPr sz="2000" b="1" i="1" dirty="0">
                <a:latin typeface="Times New Roman"/>
                <a:cs typeface="Times New Roman"/>
              </a:rPr>
              <a:t>и </a:t>
            </a:r>
            <a:r>
              <a:rPr sz="2000" b="1" i="1" spc="-10" dirty="0">
                <a:latin typeface="Times New Roman"/>
                <a:cs typeface="Times New Roman"/>
              </a:rPr>
              <a:t>комбинированной </a:t>
            </a:r>
            <a:r>
              <a:rPr sz="2000" b="1" i="1" spc="-5" dirty="0">
                <a:latin typeface="Times New Roman"/>
                <a:cs typeface="Times New Roman"/>
              </a:rPr>
              <a:t>направленности по </a:t>
            </a:r>
            <a:r>
              <a:rPr sz="2000" b="1" i="1" spc="-10" dirty="0">
                <a:latin typeface="Times New Roman"/>
                <a:cs typeface="Times New Roman"/>
              </a:rPr>
              <a:t>каждой 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области.</a:t>
            </a:r>
            <a:endParaRPr sz="2000">
              <a:latin typeface="Times New Roman"/>
              <a:cs typeface="Times New Roman"/>
            </a:endParaRPr>
          </a:p>
          <a:p>
            <a:pPr marL="2418715" marR="5080" indent="-927100">
              <a:lnSpc>
                <a:spcPts val="2400"/>
              </a:lnSpc>
              <a:spcBef>
                <a:spcPts val="30"/>
              </a:spcBef>
            </a:pPr>
            <a:r>
              <a:rPr sz="2000" b="1" i="1" dirty="0">
                <a:latin typeface="Times New Roman"/>
                <a:cs typeface="Times New Roman"/>
              </a:rPr>
              <a:t>(на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основе</a:t>
            </a:r>
            <a:r>
              <a:rPr sz="2000" b="1" i="1" spc="459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Times New Roman"/>
                <a:cs typeface="Times New Roman"/>
              </a:rPr>
              <a:t>комплексной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или</a:t>
            </a:r>
            <a:r>
              <a:rPr sz="2000" b="1" i="1" spc="48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примерной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адаптированной </a:t>
            </a:r>
            <a:r>
              <a:rPr sz="2000" i="1" spc="-4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образовательной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программы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для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детей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5" dirty="0">
                <a:latin typeface="Calibri"/>
                <a:cs typeface="Calibri"/>
              </a:rPr>
              <a:t>1-8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вида)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355600" marR="920115" indent="-342900">
              <a:lnSpc>
                <a:spcPct val="100000"/>
              </a:lnSpc>
              <a:spcBef>
                <a:spcPts val="1340"/>
              </a:spcBef>
              <a:buFont typeface="Arial MT"/>
              <a:buChar char="•"/>
              <a:tabLst>
                <a:tab pos="354965" algn="l"/>
                <a:tab pos="355600" algn="l"/>
                <a:tab pos="4878705" algn="l"/>
              </a:tabLst>
            </a:pP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10" dirty="0">
                <a:latin typeface="Times New Roman"/>
                <a:cs typeface="Times New Roman"/>
              </a:rPr>
              <a:t> основную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часть</a:t>
            </a:r>
            <a:r>
              <a:rPr sz="2400" b="1" spc="-5" dirty="0">
                <a:latin typeface="Times New Roman"/>
                <a:cs typeface="Times New Roman"/>
              </a:rPr>
              <a:t> всех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разделов	</a:t>
            </a:r>
            <a:r>
              <a:rPr sz="2400" b="1" spc="-5" dirty="0">
                <a:latin typeface="Times New Roman"/>
                <a:cs typeface="Times New Roman"/>
              </a:rPr>
              <a:t>программы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для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компенсирующих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групп;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отдельный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раздел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 для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комбинированных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групп</a:t>
            </a:r>
            <a:endParaRPr sz="2400">
              <a:latin typeface="Times New Roman"/>
              <a:cs typeface="Times New Roman"/>
            </a:endParaRPr>
          </a:p>
          <a:p>
            <a:pPr marL="355600" marR="95885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429895" algn="l"/>
                <a:tab pos="430530" algn="l"/>
              </a:tabLst>
            </a:pPr>
            <a:r>
              <a:rPr dirty="0"/>
              <a:t>	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10" dirty="0">
                <a:latin typeface="Times New Roman"/>
                <a:cs typeface="Times New Roman"/>
              </a:rPr>
              <a:t>вариативную </a:t>
            </a:r>
            <a:r>
              <a:rPr sz="2400" b="1" dirty="0">
                <a:latin typeface="Times New Roman"/>
                <a:cs typeface="Times New Roman"/>
              </a:rPr>
              <a:t>часть - </a:t>
            </a:r>
            <a:r>
              <a:rPr sz="2400" b="1" spc="-5" dirty="0">
                <a:latin typeface="Times New Roman"/>
                <a:cs typeface="Times New Roman"/>
              </a:rPr>
              <a:t>для </a:t>
            </a:r>
            <a:r>
              <a:rPr sz="2400" b="1" dirty="0">
                <a:latin typeface="Times New Roman"/>
                <a:cs typeface="Times New Roman"/>
              </a:rPr>
              <a:t>общеразвивающих </a:t>
            </a:r>
            <a:r>
              <a:rPr sz="2400" b="1" spc="-10" dirty="0">
                <a:latin typeface="Times New Roman"/>
                <a:cs typeface="Times New Roman"/>
              </a:rPr>
              <a:t>групп </a:t>
            </a:r>
            <a:r>
              <a:rPr sz="2400" b="1" dirty="0">
                <a:latin typeface="Times New Roman"/>
                <a:cs typeface="Times New Roman"/>
              </a:rPr>
              <a:t>(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это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может</a:t>
            </a:r>
            <a:r>
              <a:rPr sz="2400" b="1" dirty="0">
                <a:latin typeface="Times New Roman"/>
                <a:cs typeface="Times New Roman"/>
              </a:rPr>
              <a:t> быть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рамках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модели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реализации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индивидуального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образовательного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маршрута)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1235" cy="1143000"/>
            <a:chOff x="533398" y="0"/>
            <a:chExt cx="8611235" cy="1143000"/>
          </a:xfrm>
        </p:grpSpPr>
        <p:sp>
          <p:nvSpPr>
            <p:cNvPr id="3" name="object 3"/>
            <p:cNvSpPr/>
            <p:nvPr/>
          </p:nvSpPr>
          <p:spPr>
            <a:xfrm>
              <a:off x="533398" y="12"/>
              <a:ext cx="8611235" cy="1143000"/>
            </a:xfrm>
            <a:custGeom>
              <a:avLst/>
              <a:gdLst/>
              <a:ahLst/>
              <a:cxnLst/>
              <a:rect l="l" t="t" r="r" b="b"/>
              <a:pathLst>
                <a:path w="8611235" h="1143000">
                  <a:moveTo>
                    <a:pt x="0" y="1142987"/>
                  </a:moveTo>
                  <a:lnTo>
                    <a:pt x="8610639" y="1142987"/>
                  </a:lnTo>
                  <a:lnTo>
                    <a:pt x="8610639" y="0"/>
                  </a:lnTo>
                  <a:lnTo>
                    <a:pt x="0" y="0"/>
                  </a:lnTo>
                  <a:lnTo>
                    <a:pt x="0" y="1142987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2663" y="0"/>
              <a:ext cx="6751320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0075" y="443483"/>
              <a:ext cx="6935724" cy="5821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8610" y="0"/>
            <a:ext cx="6483350" cy="1050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2715">
              <a:lnSpc>
                <a:spcPct val="120100"/>
              </a:lnSpc>
              <a:spcBef>
                <a:spcPts val="95"/>
              </a:spcBef>
            </a:pPr>
            <a:r>
              <a:rPr sz="2800" spc="-40" dirty="0"/>
              <a:t>Модули</a:t>
            </a:r>
            <a:r>
              <a:rPr sz="2800" spc="-15" dirty="0"/>
              <a:t> </a:t>
            </a:r>
            <a:r>
              <a:rPr sz="2800" spc="-10" dirty="0"/>
              <a:t>образовательной</a:t>
            </a:r>
            <a:r>
              <a:rPr sz="2800" spc="35" dirty="0"/>
              <a:t> </a:t>
            </a:r>
            <a:r>
              <a:rPr sz="2800" spc="-15" dirty="0"/>
              <a:t>деятельности </a:t>
            </a:r>
            <a:r>
              <a:rPr sz="2800" spc="-10" dirty="0"/>
              <a:t> </a:t>
            </a:r>
            <a:r>
              <a:rPr sz="2800" spc="-15" dirty="0"/>
              <a:t>можно</a:t>
            </a:r>
            <a:r>
              <a:rPr sz="2800" spc="-5" dirty="0"/>
              <a:t> </a:t>
            </a:r>
            <a:r>
              <a:rPr sz="2800" spc="-15" dirty="0"/>
              <a:t>представить</a:t>
            </a:r>
            <a:r>
              <a:rPr sz="2800" spc="10" dirty="0"/>
              <a:t> </a:t>
            </a:r>
            <a:r>
              <a:rPr sz="2800" spc="-15" dirty="0"/>
              <a:t>следующим</a:t>
            </a:r>
            <a:r>
              <a:rPr sz="2800" spc="15" dirty="0"/>
              <a:t> </a:t>
            </a:r>
            <a:r>
              <a:rPr sz="2800" spc="-5" dirty="0"/>
              <a:t>образом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1079093" y="1004442"/>
            <a:ext cx="7543165" cy="523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indent="-227329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0029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Образовательная </a:t>
            </a:r>
            <a:r>
              <a:rPr sz="1800" b="1" spc="-5" dirty="0">
                <a:latin typeface="Times New Roman"/>
                <a:cs typeface="Times New Roman"/>
              </a:rPr>
              <a:t>деятельность</a:t>
            </a:r>
            <a:endParaRPr sz="1800">
              <a:latin typeface="Times New Roman"/>
              <a:cs typeface="Times New Roman"/>
            </a:endParaRPr>
          </a:p>
          <a:p>
            <a:pPr marL="12700" marR="576580" lvl="1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-10" dirty="0">
                <a:latin typeface="Times New Roman"/>
                <a:cs typeface="Times New Roman"/>
              </a:rPr>
              <a:t>Направления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освоению</a:t>
            </a:r>
            <a:r>
              <a:rPr sz="1800" spc="-5" dirty="0">
                <a:latin typeface="Times New Roman"/>
                <a:cs typeface="Times New Roman"/>
              </a:rPr>
              <a:t> пяти </a:t>
            </a:r>
            <a:r>
              <a:rPr sz="1800" spc="-10" dirty="0">
                <a:latin typeface="Times New Roman"/>
                <a:cs typeface="Times New Roman"/>
              </a:rPr>
              <a:t>образовательных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областей</a:t>
            </a:r>
            <a:endParaRPr sz="1800">
              <a:latin typeface="Times New Roman"/>
              <a:cs typeface="Times New Roman"/>
            </a:endParaRPr>
          </a:p>
          <a:p>
            <a:pPr marL="356235" lvl="1" indent="-344170">
              <a:lnSpc>
                <a:spcPct val="100000"/>
              </a:lnSpc>
              <a:buAutoNum type="arabicPeriod"/>
              <a:tabLst>
                <a:tab pos="35687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Программно-методическое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сопровождение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воспитательно-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образовательного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процесса</a:t>
            </a:r>
            <a:endParaRPr sz="1800">
              <a:latin typeface="Times New Roman"/>
              <a:cs typeface="Times New Roman"/>
            </a:endParaRPr>
          </a:p>
          <a:p>
            <a:pPr marL="12700" marR="617855">
              <a:lnSpc>
                <a:spcPct val="100000"/>
              </a:lnSpc>
              <a:buAutoNum type="arabicPeriod" startAt="2"/>
              <a:tabLst>
                <a:tab pos="240029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Вариативные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формы,</a:t>
            </a:r>
            <a:r>
              <a:rPr sz="1800" b="1" dirty="0">
                <a:latin typeface="Times New Roman"/>
                <a:cs typeface="Times New Roman"/>
              </a:rPr>
              <a:t> способы,</a:t>
            </a:r>
            <a:r>
              <a:rPr sz="1800" b="1" spc="-15" dirty="0">
                <a:latin typeface="Times New Roman"/>
                <a:cs typeface="Times New Roman"/>
              </a:rPr>
              <a:t> методы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средства</a:t>
            </a:r>
            <a:r>
              <a:rPr sz="1800" b="1" spc="-5" dirty="0">
                <a:latin typeface="Times New Roman"/>
                <a:cs typeface="Times New Roman"/>
              </a:rPr>
              <a:t> реализации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Программы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учетом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возрастных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индивидуальных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особенностей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воспитанников</a:t>
            </a:r>
            <a:endParaRPr sz="1800">
              <a:latin typeface="Times New Roman"/>
              <a:cs typeface="Times New Roman"/>
            </a:endParaRPr>
          </a:p>
          <a:p>
            <a:pPr marL="409575" lvl="1" indent="-39751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Проектирование</a:t>
            </a:r>
            <a:r>
              <a:rPr sz="1800" dirty="0">
                <a:latin typeface="Times New Roman"/>
                <a:cs typeface="Times New Roman"/>
              </a:rPr>
              <a:t> воспитательно-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процесса</a:t>
            </a:r>
            <a:endParaRPr sz="1800">
              <a:latin typeface="Times New Roman"/>
              <a:cs typeface="Times New Roman"/>
            </a:endParaRPr>
          </a:p>
          <a:p>
            <a:pPr marL="12700" marR="29845" lvl="1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10209" algn="l"/>
              </a:tabLst>
            </a:pPr>
            <a:r>
              <a:rPr sz="1800" dirty="0">
                <a:latin typeface="Times New Roman"/>
                <a:cs typeface="Times New Roman"/>
              </a:rPr>
              <a:t>Особенности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 разных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видов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культурных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практик</a:t>
            </a:r>
            <a:endParaRPr sz="1800">
              <a:latin typeface="Times New Roman"/>
              <a:cs typeface="Times New Roman"/>
            </a:endParaRPr>
          </a:p>
          <a:p>
            <a:pPr marL="409575" lvl="1" indent="-39751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5" dirty="0">
                <a:latin typeface="Times New Roman"/>
                <a:cs typeface="Times New Roman"/>
              </a:rPr>
              <a:t>Способы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направления поддержки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детской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инициативы</a:t>
            </a:r>
            <a:endParaRPr sz="1800">
              <a:latin typeface="Times New Roman"/>
              <a:cs typeface="Times New Roman"/>
            </a:endParaRPr>
          </a:p>
          <a:p>
            <a:pPr marL="239395" indent="-227329">
              <a:lnSpc>
                <a:spcPct val="100000"/>
              </a:lnSpc>
              <a:buAutoNum type="arabicPeriod" startAt="3"/>
              <a:tabLst>
                <a:tab pos="240029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Образовательная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деятельность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профессиональной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коррекции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нарушений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развития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детей</a:t>
            </a:r>
            <a:endParaRPr sz="1800">
              <a:latin typeface="Times New Roman"/>
              <a:cs typeface="Times New Roman"/>
            </a:endParaRPr>
          </a:p>
          <a:p>
            <a:pPr marL="409575" lvl="1" indent="-39751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-10" dirty="0">
                <a:latin typeface="Times New Roman"/>
                <a:cs typeface="Times New Roman"/>
              </a:rPr>
              <a:t>Программно-методическое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обеспечение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коррекционной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</a:t>
            </a:r>
            <a:endParaRPr sz="1800">
              <a:latin typeface="Times New Roman"/>
              <a:cs typeface="Times New Roman"/>
            </a:endParaRPr>
          </a:p>
          <a:p>
            <a:pPr marL="409575" lvl="1" indent="-39751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-5" dirty="0">
                <a:latin typeface="Times New Roman"/>
                <a:cs typeface="Times New Roman"/>
              </a:rPr>
              <a:t>Система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психологической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помощи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ДОУ</a:t>
            </a:r>
            <a:endParaRPr sz="1800">
              <a:latin typeface="Times New Roman"/>
              <a:cs typeface="Times New Roman"/>
            </a:endParaRPr>
          </a:p>
          <a:p>
            <a:pPr marL="12700" marR="1445895" lvl="1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z="1800" spc="-5" dirty="0">
                <a:latin typeface="Times New Roman"/>
                <a:cs typeface="Times New Roman"/>
              </a:rPr>
              <a:t>Система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учителя-логопеда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(учителя-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дефектолога)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3.4.Система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других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специалистов(при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наличии)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4.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Взаимодействие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 семьями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воспитанников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8800" y="535940"/>
            <a:ext cx="8610600" cy="1071880"/>
            <a:chOff x="533398" y="0"/>
            <a:chExt cx="8610600" cy="107188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071880"/>
            </a:xfrm>
            <a:custGeom>
              <a:avLst/>
              <a:gdLst/>
              <a:ahLst/>
              <a:cxnLst/>
              <a:rect l="l" t="t" r="r" b="b"/>
              <a:pathLst>
                <a:path w="8610600" h="1071880">
                  <a:moveTo>
                    <a:pt x="0" y="1071499"/>
                  </a:moveTo>
                  <a:lnTo>
                    <a:pt x="8610575" y="1071499"/>
                  </a:lnTo>
                  <a:lnTo>
                    <a:pt x="8610575" y="0"/>
                  </a:lnTo>
                  <a:lnTo>
                    <a:pt x="0" y="0"/>
                  </a:lnTo>
                  <a:lnTo>
                    <a:pt x="0" y="107149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2123" y="68580"/>
              <a:ext cx="7682483" cy="499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2347" y="434340"/>
              <a:ext cx="5554980" cy="4998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678" rIns="0" bIns="0" rtlCol="0">
            <a:spAutoFit/>
          </a:bodyPr>
          <a:lstStyle/>
          <a:p>
            <a:pPr marL="1649730" marR="5080" indent="-10306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Образовательная</a:t>
            </a:r>
            <a:r>
              <a:rPr spc="10" dirty="0"/>
              <a:t> </a:t>
            </a:r>
            <a:r>
              <a:rPr spc="-10" dirty="0"/>
              <a:t>деятельность</a:t>
            </a:r>
            <a:r>
              <a:rPr spc="10" dirty="0"/>
              <a:t> </a:t>
            </a:r>
            <a:r>
              <a:rPr spc="-5" dirty="0"/>
              <a:t>по профессиональной </a:t>
            </a:r>
            <a:r>
              <a:rPr spc="-530" dirty="0"/>
              <a:t> </a:t>
            </a:r>
            <a:r>
              <a:rPr spc="-10" dirty="0"/>
              <a:t>коррекции</a:t>
            </a:r>
            <a:r>
              <a:rPr dirty="0"/>
              <a:t> </a:t>
            </a:r>
            <a:r>
              <a:rPr spc="-10" dirty="0"/>
              <a:t>нарушений</a:t>
            </a:r>
            <a:r>
              <a:rPr spc="-5" dirty="0"/>
              <a:t> развития</a:t>
            </a:r>
            <a:r>
              <a:rPr spc="25" dirty="0"/>
              <a:t> </a:t>
            </a:r>
            <a:r>
              <a:rPr spc="-15" dirty="0"/>
              <a:t>детей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2000" y="1488233"/>
            <a:ext cx="7774305" cy="33374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0850" algn="just">
              <a:lnSpc>
                <a:spcPct val="10000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Выдержка из ФГОС </a:t>
            </a:r>
            <a:r>
              <a:rPr sz="2400" dirty="0">
                <a:latin typeface="Times New Roman"/>
                <a:cs typeface="Times New Roman"/>
              </a:rPr>
              <a:t>ДО: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Calibri"/>
                <a:cs typeface="Calibri"/>
              </a:rPr>
              <a:t>«</a:t>
            </a:r>
            <a:r>
              <a:rPr sz="2400" i="1" spc="-5" dirty="0">
                <a:latin typeface="Times New Roman"/>
                <a:cs typeface="Times New Roman"/>
              </a:rPr>
              <a:t>Данный </a:t>
            </a:r>
            <a:r>
              <a:rPr sz="2400" i="1" spc="-15" dirty="0">
                <a:latin typeface="Times New Roman"/>
                <a:cs typeface="Times New Roman"/>
              </a:rPr>
              <a:t>раздел содержит </a:t>
            </a:r>
            <a:r>
              <a:rPr sz="2400" b="1" i="1" spc="-5" dirty="0">
                <a:latin typeface="Times New Roman"/>
                <a:cs typeface="Times New Roman"/>
              </a:rPr>
              <a:t>специальные 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условия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для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получения</a:t>
            </a:r>
            <a:r>
              <a:rPr sz="2400" i="1" spc="-10" dirty="0">
                <a:latin typeface="Times New Roman"/>
                <a:cs typeface="Times New Roman"/>
              </a:rPr>
              <a:t> образования</a:t>
            </a:r>
            <a:r>
              <a:rPr sz="2400" i="1" spc="-5" dirty="0">
                <a:latin typeface="Times New Roman"/>
                <a:cs typeface="Times New Roman"/>
              </a:rPr>
              <a:t> детьми</a:t>
            </a:r>
            <a:r>
              <a:rPr sz="2400" i="1" dirty="0">
                <a:latin typeface="Times New Roman"/>
                <a:cs typeface="Times New Roman"/>
              </a:rPr>
              <a:t> с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ОВЗ,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spc="-25" dirty="0">
                <a:latin typeface="Times New Roman"/>
                <a:cs typeface="Times New Roman"/>
              </a:rPr>
              <a:t>том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числе </a:t>
            </a:r>
            <a:r>
              <a:rPr sz="2400" i="1" spc="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механизмы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адаптации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Программы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для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указанных</a:t>
            </a:r>
            <a:r>
              <a:rPr sz="2400" i="1" spc="-5" dirty="0">
                <a:latin typeface="Times New Roman"/>
                <a:cs typeface="Times New Roman"/>
              </a:rPr>
              <a:t> детей, 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использование</a:t>
            </a:r>
            <a:r>
              <a:rPr sz="2400" i="1" spc="-5" dirty="0">
                <a:latin typeface="Times New Roman"/>
                <a:cs typeface="Times New Roman"/>
              </a:rPr>
              <a:t> специальных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образовательных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программ</a:t>
            </a:r>
            <a:r>
              <a:rPr sz="2400" b="1" i="1" dirty="0">
                <a:latin typeface="Times New Roman"/>
                <a:cs typeface="Times New Roman"/>
              </a:rPr>
              <a:t> и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методов</a:t>
            </a:r>
            <a:r>
              <a:rPr sz="2400" i="1" spc="-15" dirty="0">
                <a:latin typeface="Times New Roman"/>
                <a:cs typeface="Times New Roman"/>
              </a:rPr>
              <a:t>, 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специальных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методических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пособий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дидактических</a:t>
            </a:r>
            <a:r>
              <a:rPr sz="2400" i="1" dirty="0">
                <a:latin typeface="Times New Roman"/>
                <a:cs typeface="Times New Roman"/>
              </a:rPr>
              <a:t> материалов, 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проведение </a:t>
            </a:r>
            <a:r>
              <a:rPr sz="2400" b="1" i="1" spc="-5" dirty="0">
                <a:latin typeface="Times New Roman"/>
                <a:cs typeface="Times New Roman"/>
              </a:rPr>
              <a:t>групповых </a:t>
            </a:r>
            <a:r>
              <a:rPr sz="2400" b="1" i="1" dirty="0">
                <a:latin typeface="Times New Roman"/>
                <a:cs typeface="Times New Roman"/>
              </a:rPr>
              <a:t>и </a:t>
            </a:r>
            <a:r>
              <a:rPr sz="2400" b="1" i="1" spc="-5" dirty="0">
                <a:latin typeface="Times New Roman"/>
                <a:cs typeface="Times New Roman"/>
              </a:rPr>
              <a:t>индивидуальных </a:t>
            </a:r>
            <a:r>
              <a:rPr sz="2400" b="1" i="1" spc="-10" dirty="0">
                <a:latin typeface="Times New Roman"/>
                <a:cs typeface="Times New Roman"/>
              </a:rPr>
              <a:t>коррекционных </a:t>
            </a:r>
            <a:r>
              <a:rPr sz="2400" b="1" i="1" spc="-5" dirty="0">
                <a:latin typeface="Times New Roman"/>
                <a:cs typeface="Times New Roman"/>
              </a:rPr>
              <a:t>занятий </a:t>
            </a:r>
            <a:r>
              <a:rPr sz="2400" i="1" dirty="0">
                <a:latin typeface="Times New Roman"/>
                <a:cs typeface="Times New Roman"/>
              </a:rPr>
              <a:t>и 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осуществления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квалифицированной</a:t>
            </a:r>
            <a:r>
              <a:rPr sz="2400" b="1" i="1" spc="49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коррекции</a:t>
            </a:r>
            <a:r>
              <a:rPr sz="2400" b="1" i="1" spc="484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нарушений </a:t>
            </a:r>
            <a:r>
              <a:rPr sz="2400" i="1" dirty="0">
                <a:latin typeface="Times New Roman"/>
                <a:cs typeface="Times New Roman"/>
              </a:rPr>
              <a:t> развития</a:t>
            </a:r>
            <a:r>
              <a:rPr sz="2400" i="1" dirty="0">
                <a:latin typeface="Calibri"/>
                <a:cs typeface="Calibri"/>
              </a:rPr>
              <a:t>»</a:t>
            </a:r>
            <a:r>
              <a:rPr sz="2400" i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1235" cy="1269365"/>
            <a:chOff x="533398" y="0"/>
            <a:chExt cx="8611235" cy="126936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268730"/>
            </a:xfrm>
            <a:custGeom>
              <a:avLst/>
              <a:gdLst/>
              <a:ahLst/>
              <a:cxnLst/>
              <a:rect l="l" t="t" r="r" b="b"/>
              <a:pathLst>
                <a:path w="8610600" h="1268730">
                  <a:moveTo>
                    <a:pt x="0" y="1268729"/>
                  </a:moveTo>
                  <a:lnTo>
                    <a:pt x="8610601" y="126872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26872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1537" y="0"/>
              <a:ext cx="8072755" cy="1214755"/>
            </a:xfrm>
            <a:custGeom>
              <a:avLst/>
              <a:gdLst/>
              <a:ahLst/>
              <a:cxnLst/>
              <a:rect l="l" t="t" r="r" b="b"/>
              <a:pathLst>
                <a:path w="8072755" h="1214755">
                  <a:moveTo>
                    <a:pt x="8072501" y="0"/>
                  </a:moveTo>
                  <a:lnTo>
                    <a:pt x="0" y="0"/>
                  </a:lnTo>
                  <a:lnTo>
                    <a:pt x="0" y="1214424"/>
                  </a:lnTo>
                  <a:lnTo>
                    <a:pt x="8072501" y="1214424"/>
                  </a:lnTo>
                  <a:lnTo>
                    <a:pt x="8072501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2724" y="0"/>
              <a:ext cx="6431280" cy="4099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0552" y="239267"/>
              <a:ext cx="6074663" cy="4998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1919" y="641603"/>
              <a:ext cx="2534412" cy="49987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71537" y="0"/>
            <a:ext cx="8072755" cy="12147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101090" marR="1009650" algn="ctr">
              <a:lnSpc>
                <a:spcPts val="2590"/>
              </a:lnSpc>
              <a:spcBef>
                <a:spcPts val="244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Описание образовательной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деятельности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по </a:t>
            </a:r>
            <a:r>
              <a:rPr sz="2400" b="1" spc="-5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профессиональной</a:t>
            </a:r>
            <a:r>
              <a:rPr sz="24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коррекции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нарушений</a:t>
            </a:r>
            <a:endParaRPr sz="2400">
              <a:latin typeface="Calibri"/>
              <a:cs typeface="Calibri"/>
            </a:endParaRPr>
          </a:p>
          <a:p>
            <a:pPr marL="154305" algn="ctr">
              <a:lnSpc>
                <a:spcPct val="100000"/>
              </a:lnSpc>
              <a:spcBef>
                <a:spcPts val="250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развития</a:t>
            </a:r>
            <a:r>
              <a:rPr sz="2400" b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детей: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0240" y="1238452"/>
            <a:ext cx="8379459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механизм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адаптации/интеграции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авторских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вариативных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программ/парциальных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программ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i="1" spc="-5" dirty="0">
                <a:latin typeface="Times New Roman"/>
                <a:cs typeface="Times New Roman"/>
              </a:rPr>
              <a:t>варианты: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адаптация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авторской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Нищевой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Н.В. </a:t>
            </a:r>
            <a:r>
              <a:rPr sz="2000" spc="-20" dirty="0">
                <a:latin typeface="Times New Roman"/>
                <a:cs typeface="Times New Roman"/>
              </a:rPr>
              <a:t>под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ДОО;</a:t>
            </a:r>
            <a:endParaRPr sz="2000">
              <a:latin typeface="Times New Roman"/>
              <a:cs typeface="Times New Roman"/>
            </a:endParaRPr>
          </a:p>
          <a:p>
            <a:pPr marL="355600" marR="250825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замещение </a:t>
            </a:r>
            <a:r>
              <a:rPr sz="2000" spc="-5" dirty="0">
                <a:latin typeface="Times New Roman"/>
                <a:cs typeface="Times New Roman"/>
              </a:rPr>
              <a:t>образовательной </a:t>
            </a:r>
            <a:r>
              <a:rPr sz="2000" spc="-10" dirty="0">
                <a:latin typeface="Times New Roman"/>
                <a:cs typeface="Times New Roman"/>
              </a:rPr>
              <a:t>области </a:t>
            </a:r>
            <a:r>
              <a:rPr sz="2000" spc="-5" dirty="0">
                <a:latin typeface="Times New Roman"/>
                <a:cs typeface="Times New Roman"/>
              </a:rPr>
              <a:t>«речевое развитие» </a:t>
            </a:r>
            <a:r>
              <a:rPr sz="2000" spc="-20" dirty="0">
                <a:latin typeface="Times New Roman"/>
                <a:cs typeface="Times New Roman"/>
              </a:rPr>
              <a:t>авторской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под.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ред.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ВераксаН.Е.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парциальной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программой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Филичевой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Т.Б.,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Тумановой </a:t>
            </a:r>
            <a:r>
              <a:rPr sz="2000" spc="-40" dirty="0">
                <a:latin typeface="Times New Roman"/>
                <a:cs typeface="Times New Roman"/>
              </a:rPr>
              <a:t>Т.В.,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Чиркиной </a:t>
            </a:r>
            <a:r>
              <a:rPr sz="2000" spc="-45" dirty="0">
                <a:latin typeface="Times New Roman"/>
                <a:cs typeface="Times New Roman"/>
              </a:rPr>
              <a:t>Г.В.)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алгоритм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выявления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сопровождения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нуждающихся </a:t>
            </a:r>
            <a:r>
              <a:rPr sz="200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осуществлении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коррекции </a:t>
            </a:r>
            <a:r>
              <a:rPr sz="2000" dirty="0">
                <a:latin typeface="Times New Roman"/>
                <a:cs typeface="Times New Roman"/>
              </a:rPr>
              <a:t>(деятельность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ПМПк);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алгоритм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комплектования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групп</a:t>
            </a:r>
            <a:endParaRPr sz="2000">
              <a:latin typeface="Times New Roman"/>
              <a:cs typeface="Times New Roman"/>
            </a:endParaRPr>
          </a:p>
          <a:p>
            <a:pPr marL="355600" marR="22225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особенности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проведения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психологической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педагогической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диагностики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детьми с ОВЗ (длительность, кратность, </a:t>
            </a:r>
            <a:r>
              <a:rPr sz="2000" spc="-10" dirty="0">
                <a:latin typeface="Times New Roman"/>
                <a:cs typeface="Times New Roman"/>
              </a:rPr>
              <a:t>методики, </a:t>
            </a:r>
            <a:r>
              <a:rPr sz="2000" spc="5" dirty="0">
                <a:latin typeface="Times New Roman"/>
                <a:cs typeface="Times New Roman"/>
              </a:rPr>
              <a:t>способы </a:t>
            </a:r>
            <a:r>
              <a:rPr sz="2000" spc="-5" dirty="0">
                <a:latin typeface="Times New Roman"/>
                <a:cs typeface="Times New Roman"/>
              </a:rPr>
              <a:t>фиксации,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место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хранения 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т.д.);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особенности </a:t>
            </a:r>
            <a:r>
              <a:rPr sz="2000" spc="-5" dirty="0">
                <a:latin typeface="Times New Roman"/>
                <a:cs typeface="Times New Roman"/>
              </a:rPr>
              <a:t>планирования образовательной </a:t>
            </a:r>
            <a:r>
              <a:rPr sz="2000" dirty="0">
                <a:latin typeface="Times New Roman"/>
                <a:cs typeface="Times New Roman"/>
              </a:rPr>
              <a:t>деятельности (участие детей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родителей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планировании,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определение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тем)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1235" cy="1143000"/>
            <a:chOff x="533398" y="0"/>
            <a:chExt cx="8611235" cy="114300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1235" cy="1143000"/>
            </a:xfrm>
            <a:custGeom>
              <a:avLst/>
              <a:gdLst/>
              <a:ahLst/>
              <a:cxnLst/>
              <a:rect l="l" t="t" r="r" b="b"/>
              <a:pathLst>
                <a:path w="8611235" h="1143000">
                  <a:moveTo>
                    <a:pt x="0" y="1143000"/>
                  </a:moveTo>
                  <a:lnTo>
                    <a:pt x="8610639" y="1143000"/>
                  </a:lnTo>
                  <a:lnTo>
                    <a:pt x="8610639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9240" y="0"/>
              <a:ext cx="6688835" cy="6141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3119" y="441959"/>
              <a:ext cx="5471159" cy="6598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2605" marR="5080" indent="-564515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Часть, </a:t>
            </a:r>
            <a:r>
              <a:rPr sz="3200" spc="-15" dirty="0"/>
              <a:t>формируемая </a:t>
            </a:r>
            <a:r>
              <a:rPr sz="3200" spc="-5" dirty="0"/>
              <a:t>участниками </a:t>
            </a:r>
            <a:r>
              <a:rPr sz="3200" spc="-710" dirty="0"/>
              <a:t> </a:t>
            </a:r>
            <a:r>
              <a:rPr sz="3200" spc="-10" dirty="0"/>
              <a:t>образовательного</a:t>
            </a:r>
            <a:r>
              <a:rPr sz="3200" spc="-40" dirty="0"/>
              <a:t> </a:t>
            </a:r>
            <a:r>
              <a:rPr sz="3200" spc="-10" dirty="0"/>
              <a:t>процесса</a:t>
            </a:r>
            <a:endParaRPr sz="320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64819" y="1351534"/>
            <a:ext cx="1188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Пр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мер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4819" y="1625853"/>
            <a:ext cx="3350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3425" algn="l"/>
                <a:tab pos="2129155" algn="l"/>
              </a:tabLst>
            </a:pPr>
            <a:r>
              <a:rPr sz="1800" b="1" dirty="0">
                <a:latin typeface="Times New Roman"/>
                <a:cs typeface="Times New Roman"/>
              </a:rPr>
              <a:t>Цель	</a:t>
            </a:r>
            <a:r>
              <a:rPr sz="1800" b="1" spc="-5" dirty="0">
                <a:latin typeface="Times New Roman"/>
                <a:cs typeface="Times New Roman"/>
              </a:rPr>
              <a:t>реализации	программы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82770" y="1625853"/>
            <a:ext cx="4227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165" algn="l"/>
                <a:tab pos="1750060" algn="l"/>
                <a:tab pos="2766695" algn="l"/>
              </a:tabLst>
            </a:pPr>
            <a:r>
              <a:rPr sz="1800" b="1" dirty="0">
                <a:latin typeface="Times New Roman"/>
                <a:cs typeface="Times New Roman"/>
              </a:rPr>
              <a:t>—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ение	с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ы	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оррек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4819" y="1845386"/>
            <a:ext cx="7746365" cy="458089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5600" marR="5080" algn="just">
              <a:lnSpc>
                <a:spcPts val="1730"/>
              </a:lnSpc>
              <a:spcBef>
                <a:spcPts val="515"/>
              </a:spcBef>
            </a:pPr>
            <a:r>
              <a:rPr sz="1800" spc="-5" dirty="0">
                <a:latin typeface="Times New Roman"/>
                <a:cs typeface="Times New Roman"/>
              </a:rPr>
              <a:t>развивающей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психолого-педагогической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максимально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обеспечивающей</a:t>
            </a:r>
            <a:r>
              <a:rPr sz="1800" spc="-5" dirty="0">
                <a:latin typeface="Times New Roman"/>
                <a:cs typeface="Times New Roman"/>
              </a:rPr>
              <a:t> создание</a:t>
            </a:r>
            <a:r>
              <a:rPr sz="1800" dirty="0">
                <a:latin typeface="Times New Roman"/>
                <a:cs typeface="Times New Roman"/>
              </a:rPr>
              <a:t> условий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ТНР,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его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позитивной социализации, личностного развития, </a:t>
            </a:r>
            <a:r>
              <a:rPr sz="1800" dirty="0">
                <a:latin typeface="Times New Roman"/>
                <a:cs typeface="Times New Roman"/>
              </a:rPr>
              <a:t>развития </a:t>
            </a:r>
            <a:r>
              <a:rPr sz="1800" spc="-10" dirty="0">
                <a:latin typeface="Times New Roman"/>
                <a:cs typeface="Times New Roman"/>
              </a:rPr>
              <a:t>инициативы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творческих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способностей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сотрудничества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взрослыми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сверстниками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соответствующих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возрасту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видах </a:t>
            </a:r>
            <a:r>
              <a:rPr sz="1800" dirty="0">
                <a:latin typeface="Times New Roman"/>
                <a:cs typeface="Times New Roman"/>
              </a:rPr>
              <a:t>деятельности.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latin typeface="Times New Roman"/>
                <a:cs typeface="Times New Roman"/>
              </a:rPr>
              <a:t>Задачи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реализации программы: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414020" algn="l"/>
              </a:tabLst>
            </a:pPr>
            <a:r>
              <a:rPr dirty="0"/>
              <a:t>	</a:t>
            </a:r>
            <a:r>
              <a:rPr sz="1800" spc="-10" dirty="0">
                <a:latin typeface="Times New Roman"/>
                <a:cs typeface="Times New Roman"/>
              </a:rPr>
              <a:t>разработка</a:t>
            </a:r>
            <a:r>
              <a:rPr sz="1800" spc="-5" dirty="0">
                <a:latin typeface="Times New Roman"/>
                <a:cs typeface="Times New Roman"/>
              </a:rPr>
              <a:t> эффективной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модели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взаимодействия</a:t>
            </a:r>
            <a:r>
              <a:rPr sz="1800" spc="-5" dirty="0">
                <a:latin typeface="Times New Roman"/>
                <a:cs typeface="Times New Roman"/>
              </a:rPr>
              <a:t> специалистов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воспитателей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основе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технологии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комплексно-тематического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планирования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целью</a:t>
            </a:r>
            <a:r>
              <a:rPr sz="1800" dirty="0">
                <a:latin typeface="Times New Roman"/>
                <a:cs typeface="Times New Roman"/>
              </a:rPr>
              <a:t> реализации</a:t>
            </a:r>
            <a:r>
              <a:rPr sz="1800" spc="5" dirty="0">
                <a:latin typeface="Times New Roman"/>
                <a:cs typeface="Times New Roman"/>
              </a:rPr>
              <a:t> основных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направлений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spc="-25" dirty="0">
                <a:latin typeface="Times New Roman"/>
                <a:cs typeface="Times New Roman"/>
              </a:rPr>
              <a:t>дошкольников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15" dirty="0">
                <a:latin typeface="Times New Roman"/>
                <a:cs typeface="Times New Roman"/>
              </a:rPr>
              <a:t>ТНР: </a:t>
            </a:r>
            <a:r>
              <a:rPr sz="1800" spc="-10" dirty="0">
                <a:latin typeface="Times New Roman"/>
                <a:cs typeface="Times New Roman"/>
              </a:rPr>
              <a:t>речевое, социально-коммуникативное, </a:t>
            </a:r>
            <a:r>
              <a:rPr sz="1800" spc="-5" dirty="0">
                <a:latin typeface="Times New Roman"/>
                <a:cs typeface="Times New Roman"/>
              </a:rPr>
              <a:t> познавательное,</a:t>
            </a:r>
            <a:r>
              <a:rPr sz="1800" spc="-10" dirty="0">
                <a:latin typeface="Times New Roman"/>
                <a:cs typeface="Times New Roman"/>
              </a:rPr>
              <a:t> художественно-эстетическое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физическое;</a:t>
            </a:r>
            <a:endParaRPr sz="1800">
              <a:latin typeface="Times New Roman"/>
              <a:cs typeface="Times New Roman"/>
            </a:endParaRPr>
          </a:p>
          <a:p>
            <a:pPr marL="355600" marR="8890" indent="-342900" algn="just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414020" algn="l"/>
              </a:tabLst>
            </a:pPr>
            <a:r>
              <a:rPr dirty="0"/>
              <a:t>	</a:t>
            </a:r>
            <a:r>
              <a:rPr sz="1800" spc="-10" dirty="0">
                <a:latin typeface="Times New Roman"/>
                <a:cs typeface="Times New Roman"/>
              </a:rPr>
              <a:t>отработка вариантов планирования, </a:t>
            </a:r>
            <a:r>
              <a:rPr sz="1800" spc="-5" dirty="0">
                <a:latin typeface="Times New Roman"/>
                <a:cs typeface="Times New Roman"/>
              </a:rPr>
              <a:t>позволяющих </a:t>
            </a:r>
            <a:r>
              <a:rPr sz="1800" dirty="0">
                <a:latin typeface="Times New Roman"/>
                <a:cs typeface="Times New Roman"/>
              </a:rPr>
              <a:t>полностью </a:t>
            </a:r>
            <a:r>
              <a:rPr sz="1800" spc="-5" dirty="0">
                <a:latin typeface="Times New Roman"/>
                <a:cs typeface="Times New Roman"/>
              </a:rPr>
              <a:t>реализовать </a:t>
            </a:r>
            <a:r>
              <a:rPr sz="1800" dirty="0">
                <a:latin typeface="Times New Roman"/>
                <a:cs typeface="Times New Roman"/>
              </a:rPr>
              <a:t> поставленные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Программе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задачи;</a:t>
            </a:r>
            <a:endParaRPr sz="180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80000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активных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вовлечения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коррекционно-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образовательный </a:t>
            </a:r>
            <a:r>
              <a:rPr sz="1800" dirty="0">
                <a:latin typeface="Times New Roman"/>
                <a:cs typeface="Times New Roman"/>
              </a:rPr>
              <a:t>процесс </a:t>
            </a:r>
            <a:r>
              <a:rPr sz="1800" spc="-40" dirty="0">
                <a:latin typeface="Times New Roman"/>
                <a:cs typeface="Times New Roman"/>
              </a:rPr>
              <a:t>ДОУ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взаимодействие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другими </a:t>
            </a:r>
            <a:r>
              <a:rPr sz="1800" dirty="0">
                <a:latin typeface="Times New Roman"/>
                <a:cs typeface="Times New Roman"/>
              </a:rPr>
              <a:t>социальными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институтами</a:t>
            </a:r>
            <a:endParaRPr sz="18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создание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развивающей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речевой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среды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группах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компенсирующей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направленности.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368425"/>
            <a:chOff x="571474" y="0"/>
            <a:chExt cx="8572500" cy="1368425"/>
          </a:xfrm>
        </p:grpSpPr>
        <p:sp>
          <p:nvSpPr>
            <p:cNvPr id="3" name="object 3"/>
            <p:cNvSpPr/>
            <p:nvPr/>
          </p:nvSpPr>
          <p:spPr>
            <a:xfrm>
              <a:off x="571474" y="0"/>
              <a:ext cx="8572500" cy="1368425"/>
            </a:xfrm>
            <a:custGeom>
              <a:avLst/>
              <a:gdLst/>
              <a:ahLst/>
              <a:cxnLst/>
              <a:rect l="l" t="t" r="r" b="b"/>
              <a:pathLst>
                <a:path w="8572500" h="1368425">
                  <a:moveTo>
                    <a:pt x="8572500" y="0"/>
                  </a:moveTo>
                  <a:lnTo>
                    <a:pt x="0" y="0"/>
                  </a:lnTo>
                  <a:lnTo>
                    <a:pt x="0" y="1368171"/>
                  </a:lnTo>
                  <a:lnTo>
                    <a:pt x="8572500" y="1368171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8031" y="141731"/>
              <a:ext cx="7796783" cy="5821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9151" y="568451"/>
              <a:ext cx="5029200" cy="5821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910" rIns="0" bIns="0" rtlCol="0">
            <a:spAutoFit/>
          </a:bodyPr>
          <a:lstStyle/>
          <a:p>
            <a:pPr marL="2018030" marR="5080" indent="-1341755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Часть</a:t>
            </a:r>
            <a:r>
              <a:rPr sz="2800" spc="10" dirty="0"/>
              <a:t> </a:t>
            </a:r>
            <a:r>
              <a:rPr sz="2800" spc="-5" dirty="0"/>
              <a:t>Программы,</a:t>
            </a:r>
            <a:r>
              <a:rPr sz="2800" spc="35" dirty="0"/>
              <a:t> </a:t>
            </a:r>
            <a:r>
              <a:rPr sz="2800" spc="-20" dirty="0"/>
              <a:t>формируемая</a:t>
            </a:r>
            <a:r>
              <a:rPr sz="2800" spc="50" dirty="0"/>
              <a:t> </a:t>
            </a:r>
            <a:r>
              <a:rPr sz="2800" spc="-10" dirty="0"/>
              <a:t>участниками </a:t>
            </a:r>
            <a:r>
              <a:rPr sz="2800" spc="-615" dirty="0"/>
              <a:t> </a:t>
            </a:r>
            <a:r>
              <a:rPr sz="2800" spc="-10" dirty="0"/>
              <a:t>образовательных</a:t>
            </a:r>
            <a:r>
              <a:rPr sz="2800" spc="30" dirty="0"/>
              <a:t> </a:t>
            </a:r>
            <a:r>
              <a:rPr sz="2800" spc="-5" dirty="0"/>
              <a:t>отношений</a:t>
            </a:r>
            <a:endParaRPr sz="28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45668" y="1621358"/>
            <a:ext cx="7854950" cy="4079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18097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0" dirty="0">
                <a:latin typeface="Times New Roman"/>
                <a:cs typeface="Times New Roman"/>
              </a:rPr>
              <a:t>должна соответствовать образовательным 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потребностям, </a:t>
            </a:r>
            <a:r>
              <a:rPr sz="2600" spc="5" dirty="0">
                <a:latin typeface="Times New Roman"/>
                <a:cs typeface="Times New Roman"/>
              </a:rPr>
              <a:t>интересам </a:t>
            </a:r>
            <a:r>
              <a:rPr sz="2600" dirty="0">
                <a:latin typeface="Times New Roman"/>
                <a:cs typeface="Times New Roman"/>
              </a:rPr>
              <a:t>и </a:t>
            </a:r>
            <a:r>
              <a:rPr sz="2600" spc="-10" dirty="0">
                <a:latin typeface="Times New Roman"/>
                <a:cs typeface="Times New Roman"/>
              </a:rPr>
              <a:t>мотивам </a:t>
            </a:r>
            <a:r>
              <a:rPr sz="2600" spc="-5" dirty="0">
                <a:latin typeface="Times New Roman"/>
                <a:cs typeface="Times New Roman"/>
              </a:rPr>
              <a:t>детей, членов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их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семей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педагогов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(анкетирование</a:t>
            </a:r>
            <a:r>
              <a:rPr sz="260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родителей);</a:t>
            </a:r>
            <a:endParaRPr sz="2600">
              <a:latin typeface="Times New Roman"/>
              <a:cs typeface="Times New Roman"/>
            </a:endParaRPr>
          </a:p>
          <a:p>
            <a:pPr marL="527685" marR="5080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20" dirty="0">
                <a:latin typeface="Times New Roman"/>
                <a:cs typeface="Times New Roman"/>
              </a:rPr>
              <a:t>может </a:t>
            </a:r>
            <a:r>
              <a:rPr sz="2600" dirty="0">
                <a:latin typeface="Times New Roman"/>
                <a:cs typeface="Times New Roman"/>
              </a:rPr>
              <a:t>быть </a:t>
            </a:r>
            <a:r>
              <a:rPr sz="2600" spc="-5" dirty="0">
                <a:latin typeface="Times New Roman"/>
                <a:cs typeface="Times New Roman"/>
              </a:rPr>
              <a:t>ориентирована на: специфику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национальных,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социокультурных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иных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условий,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которых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осуществляется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образовательная</a:t>
            </a:r>
            <a:endParaRPr sz="2600">
              <a:latin typeface="Times New Roman"/>
              <a:cs typeface="Times New Roman"/>
            </a:endParaRPr>
          </a:p>
          <a:p>
            <a:pPr marL="527685">
              <a:lnSpc>
                <a:spcPct val="100000"/>
              </a:lnSpc>
            </a:pPr>
            <a:r>
              <a:rPr sz="2600" spc="5" dirty="0">
                <a:latin typeface="Times New Roman"/>
                <a:cs typeface="Times New Roman"/>
              </a:rPr>
              <a:t>деятельность;</a:t>
            </a:r>
            <a:endParaRPr sz="2600">
              <a:latin typeface="Times New Roman"/>
              <a:cs typeface="Times New Roman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527685" algn="l"/>
                <a:tab pos="528320" algn="l"/>
              </a:tabLst>
            </a:pPr>
            <a:r>
              <a:rPr sz="2600" spc="-10" dirty="0">
                <a:latin typeface="Times New Roman"/>
                <a:cs typeface="Times New Roman"/>
              </a:rPr>
              <a:t>учитывать:</a:t>
            </a:r>
            <a:endParaRPr sz="2600">
              <a:latin typeface="Times New Roman"/>
              <a:cs typeface="Times New Roman"/>
            </a:endParaRPr>
          </a:p>
          <a:p>
            <a:pPr marL="506730">
              <a:lnSpc>
                <a:spcPts val="3115"/>
              </a:lnSpc>
            </a:pPr>
            <a:r>
              <a:rPr sz="2600" spc="-5" dirty="0">
                <a:latin typeface="Times New Roman"/>
                <a:cs typeface="Times New Roman"/>
              </a:rPr>
              <a:t>-материально-технические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условия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ДОО,</a:t>
            </a:r>
            <a:endParaRPr sz="2600">
              <a:latin typeface="Times New Roman"/>
              <a:cs typeface="Times New Roman"/>
            </a:endParaRPr>
          </a:p>
          <a:p>
            <a:pPr marL="506730">
              <a:lnSpc>
                <a:spcPts val="3835"/>
              </a:lnSpc>
            </a:pPr>
            <a:r>
              <a:rPr sz="2600" spc="-5" dirty="0">
                <a:latin typeface="Times New Roman"/>
                <a:cs typeface="Times New Roman"/>
              </a:rPr>
              <a:t>-инновационную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деятельность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ДОО</a:t>
            </a:r>
            <a:r>
              <a:rPr sz="3200" i="1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929005"/>
            <a:chOff x="571474" y="0"/>
            <a:chExt cx="8572500" cy="929005"/>
          </a:xfrm>
        </p:grpSpPr>
        <p:sp>
          <p:nvSpPr>
            <p:cNvPr id="3" name="object 3"/>
            <p:cNvSpPr/>
            <p:nvPr/>
          </p:nvSpPr>
          <p:spPr>
            <a:xfrm>
              <a:off x="571474" y="0"/>
              <a:ext cx="8572500" cy="929005"/>
            </a:xfrm>
            <a:custGeom>
              <a:avLst/>
              <a:gdLst/>
              <a:ahLst/>
              <a:cxnLst/>
              <a:rect l="l" t="t" r="r" b="b"/>
              <a:pathLst>
                <a:path w="8572500" h="929005">
                  <a:moveTo>
                    <a:pt x="8572500" y="0"/>
                  </a:moveTo>
                  <a:lnTo>
                    <a:pt x="0" y="0"/>
                  </a:lnTo>
                  <a:lnTo>
                    <a:pt x="0" y="928674"/>
                  </a:lnTo>
                  <a:lnTo>
                    <a:pt x="8572500" y="928674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9236" y="0"/>
              <a:ext cx="5276088" cy="348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6336" y="161543"/>
              <a:ext cx="5961888" cy="4556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0044" y="429768"/>
              <a:ext cx="2942844" cy="4556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088260" y="0"/>
            <a:ext cx="5547995" cy="897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375"/>
              </a:lnSpc>
              <a:spcBef>
                <a:spcPts val="95"/>
              </a:spcBef>
            </a:pP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Организация</a:t>
            </a:r>
            <a:r>
              <a:rPr sz="2200" b="1" spc="1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и</a:t>
            </a: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формы</a:t>
            </a:r>
            <a:r>
              <a:rPr sz="2200" b="1" spc="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взаимодействия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ts val="2115"/>
              </a:lnSpc>
            </a:pP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с</a:t>
            </a:r>
            <a:r>
              <a:rPr sz="2200" b="1" spc="-15" dirty="0">
                <a:solidFill>
                  <a:srgbClr val="4F6128"/>
                </a:solidFill>
                <a:latin typeface="Calibri"/>
                <a:cs typeface="Calibri"/>
              </a:rPr>
              <a:t> родителями</a:t>
            </a:r>
            <a:r>
              <a:rPr sz="2200" b="1" spc="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(законными</a:t>
            </a:r>
            <a:r>
              <a:rPr sz="2200" b="1" spc="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представителями)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ts val="2375"/>
              </a:lnSpc>
            </a:pP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воспитанников с</a:t>
            </a:r>
            <a:r>
              <a:rPr sz="22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F6128"/>
                </a:solidFill>
                <a:latin typeface="Calibri"/>
                <a:cs typeface="Calibri"/>
              </a:rPr>
              <a:t>ОВЗ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36562" y="850900"/>
          <a:ext cx="8496300" cy="6045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420"/>
                <a:gridCol w="2491105"/>
                <a:gridCol w="5565775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65"/>
                        </a:lnSpc>
                        <a:spcBef>
                          <a:spcPts val="58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№</a:t>
                      </a:r>
                      <a:r>
                        <a:rPr sz="1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п/п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ts val="137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АООП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учетом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направлений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работы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родителями: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Формы,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технологии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взаимодействия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родителями,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воспитывающими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ОВЗ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800">
                <a:tc>
                  <a:txBody>
                    <a:bodyPr/>
                    <a:lstStyle/>
                    <a:p>
                      <a:pPr algn="ctr">
                        <a:lnSpc>
                          <a:spcPts val="114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Взаимодействие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взрослых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(родителей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(законных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16002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представителей),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педагогических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иных работников организации)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 основе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гуманно-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личностного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подхода,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согласно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которому признается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право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уважение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36703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понимание, на участие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жизни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организации.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Заключение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Договора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между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организацией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(в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лице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6413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руководителя)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родителями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(законными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представителями),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воспитанника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ОВЗ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его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психолого-медико-педагогическом</a:t>
                      </a:r>
                      <a:r>
                        <a:rPr sz="12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обследовании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сопровождении.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38290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Данный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документ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позволяет</a:t>
                      </a:r>
                      <a:r>
                        <a:rPr sz="12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регулировать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процесс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работы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воспитанниками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специалистов детского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сада.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90946">
                <a:tc>
                  <a:txBody>
                    <a:bodyPr/>
                    <a:lstStyle/>
                    <a:p>
                      <a:pPr algn="ctr">
                        <a:lnSpc>
                          <a:spcPts val="114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Сотрудничество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и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взрослых,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224154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признание ребенка полноценным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участником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(субъектом)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образовательных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отношений.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9209" algn="just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Сотрудничество</a:t>
                      </a:r>
                      <a:r>
                        <a:rPr sz="1200" spc="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взрослых</a:t>
                      </a:r>
                      <a:r>
                        <a:rPr sz="1200" spc="5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организовано</a:t>
                      </a:r>
                      <a:r>
                        <a:rPr sz="1200" spc="2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под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девизом:</a:t>
                      </a:r>
                      <a:r>
                        <a:rPr sz="1200" spc="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«Мы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готовы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algn="just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работать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вместе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вами,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но не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вместо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вас!»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687705" algn="just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-тематический проект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как совместная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деятельность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педагога,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ребенка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родителей,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способствующая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позитивной открытости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между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участниками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образовательных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отношений;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137160" algn="just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109220" algn="l"/>
                        </a:tabLst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тематические выставки,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способствующие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расширению «социальной практики»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укреплению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детско-родительских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отношений.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721995" algn="just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109220" algn="l"/>
                        </a:tabLst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информационные бюллетени,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позволяющие родителям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включиться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совместную деятельность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педагогического коллектива,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получить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опыт в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организации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совместной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деятельности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своими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детьми.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15684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109220" algn="l"/>
                        </a:tabLst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тематические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листовки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,  способствуют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формированию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педагогических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навыков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родителей,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повышения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знаний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родителей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взаимодействии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различными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городскими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социальными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институтами,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укреплению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сотрудничества</a:t>
                      </a:r>
                      <a:r>
                        <a:rPr sz="12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педагогами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детского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сада.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520065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Calibri"/>
                        <a:buChar char="-"/>
                        <a:tabLst>
                          <a:tab pos="109220" algn="l"/>
                        </a:tabLst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настольная тематическая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информация,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способствует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расширению знаний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родителей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предоставлении образовательных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медицинских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детям,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организации</a:t>
                      </a:r>
                      <a:r>
                        <a:rPr sz="1200" spc="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различных видов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детской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деятельности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т.д.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-коллаж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интересов,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звезда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недели,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позволяет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совместно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педагогическим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коллективом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создавать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условия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развития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коммуникативной,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социально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209" marR="8318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успешной личности,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формировать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желание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участвовать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жизни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ребенка,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получать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информацию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работе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дошкольной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организации.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143000"/>
            <a:chOff x="571474" y="0"/>
            <a:chExt cx="8572500" cy="1143000"/>
          </a:xfrm>
        </p:grpSpPr>
        <p:sp>
          <p:nvSpPr>
            <p:cNvPr id="3" name="object 3"/>
            <p:cNvSpPr/>
            <p:nvPr/>
          </p:nvSpPr>
          <p:spPr>
            <a:xfrm>
              <a:off x="571474" y="12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500" y="0"/>
                  </a:moveTo>
                  <a:lnTo>
                    <a:pt x="0" y="0"/>
                  </a:lnTo>
                  <a:lnTo>
                    <a:pt x="0" y="1142987"/>
                  </a:lnTo>
                  <a:lnTo>
                    <a:pt x="8572500" y="1142987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1491" y="0"/>
              <a:ext cx="5750052" cy="4099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9636" y="239268"/>
              <a:ext cx="6495288" cy="4998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2027" y="568451"/>
              <a:ext cx="3200400" cy="4998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36801" y="0"/>
            <a:ext cx="6052185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Организация</a:t>
            </a:r>
            <a:r>
              <a:rPr sz="2400" b="1" spc="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формы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взаимодействия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595"/>
              </a:lnSpc>
            </a:pP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с</a:t>
            </a:r>
            <a:r>
              <a:rPr sz="24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родителями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(законными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представителями)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735"/>
              </a:lnSpc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воспитанников</a:t>
            </a:r>
            <a:r>
              <a:rPr sz="24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с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ОВЗ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36562" y="1136650"/>
          <a:ext cx="8286750" cy="5397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1571625"/>
                <a:gridCol w="6429375"/>
              </a:tblGrid>
              <a:tr h="23134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Обеспечение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открытости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723265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дошкольного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аз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ния.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just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Реализация    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различных</a:t>
                      </a:r>
                      <a:r>
                        <a:rPr sz="1100" spc="37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краткосрочных</a:t>
                      </a:r>
                      <a:r>
                        <a:rPr sz="1100" spc="3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социально-педагогических</a:t>
                      </a:r>
                      <a:r>
                        <a:rPr sz="1100" spc="3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3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проектов,</a:t>
                      </a:r>
                      <a:r>
                        <a:rPr sz="1100" spc="3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например,    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«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Учимся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algn="just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вместе»,</a:t>
                      </a:r>
                      <a:r>
                        <a:rPr sz="11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«День</a:t>
                      </a:r>
                      <a:r>
                        <a:rPr sz="11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знаний»,</a:t>
                      </a:r>
                      <a:r>
                        <a:rPr sz="1100" b="1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«Будущие</a:t>
                      </a:r>
                      <a:r>
                        <a:rPr sz="11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первоклассники»,</a:t>
                      </a:r>
                      <a:r>
                        <a:rPr sz="11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«Мы</a:t>
                      </a:r>
                      <a:r>
                        <a:rPr sz="1100" b="1" spc="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художники»,</a:t>
                      </a:r>
                      <a:r>
                        <a:rPr sz="1100" b="1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«Первая</a:t>
                      </a:r>
                      <a:r>
                        <a:rPr sz="11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экскурсия»</a:t>
                      </a:r>
                      <a:r>
                        <a:rPr sz="1100" b="1" spc="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др.</a:t>
                      </a:r>
                      <a:r>
                        <a:rPr sz="1100" b="1" spc="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–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19685" algn="just">
                        <a:lnSpc>
                          <a:spcPct val="1149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предполагающие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открытые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посещения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родителями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различных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детской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совместной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деятельности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способствующие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практической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выработке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единых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подходов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совместным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действиям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детского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сада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семьи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в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образовании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дошкольников,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непосредственное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включение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образовательную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деятельность;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2225" algn="just">
                        <a:lnSpc>
                          <a:spcPct val="114500"/>
                        </a:lnSpc>
                        <a:spcBef>
                          <a:spcPts val="10"/>
                        </a:spcBef>
                        <a:buChar char="-"/>
                        <a:tabLst>
                          <a:tab pos="130810" algn="l"/>
                        </a:tabLst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знакомство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с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условиями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материально-техническим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обеспечением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образовательной организации,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педагогическими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кадрами.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0955" algn="just">
                        <a:lnSpc>
                          <a:spcPct val="114900"/>
                        </a:lnSpc>
                        <a:spcBef>
                          <a:spcPts val="10"/>
                        </a:spcBef>
                        <a:buChar char="-"/>
                        <a:tabLst>
                          <a:tab pos="111125" algn="l"/>
                        </a:tabLst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функционирование официального сайта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дошкольной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образовательной организации,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где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размещается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весь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арсенал информации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о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деятельности детского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сада,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что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способствует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формированию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имиджа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учреждения и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рейтингу среди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других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детских садов города,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что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обеспечивает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открытость дошкольного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образования.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45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Обеспечение</a:t>
                      </a:r>
                      <a:r>
                        <a:rPr sz="1100" spc="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психолого-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педагогической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0955">
                        <a:lnSpc>
                          <a:spcPct val="114500"/>
                        </a:lnSpc>
                        <a:spcBef>
                          <a:spcPts val="15"/>
                        </a:spcBef>
                        <a:tabLst>
                          <a:tab pos="907415" algn="l"/>
                          <a:tab pos="146621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дд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ки	семьи	и  повышения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компетентности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195"/>
                        </a:spcBef>
                        <a:tabLst>
                          <a:tab pos="932815" algn="l"/>
                        </a:tabLst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родителей	(законных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0320" algn="just">
                        <a:lnSpc>
                          <a:spcPct val="114999"/>
                        </a:lnSpc>
                        <a:spcBef>
                          <a:spcPts val="5"/>
                        </a:spcBef>
                        <a:tabLst>
                          <a:tab pos="14757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пре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ави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елей)	в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вопросах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развития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образования,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охраны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и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укрепления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здоровья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детей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традиционные,</a:t>
                      </a:r>
                      <a:r>
                        <a:rPr sz="11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нетрадиционные</a:t>
                      </a:r>
                      <a:r>
                        <a:rPr sz="11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методы,</a:t>
                      </a:r>
                      <a:r>
                        <a:rPr sz="1100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формы</a:t>
                      </a:r>
                      <a:r>
                        <a:rPr sz="1100" spc="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взаимодействия</a:t>
                      </a:r>
                      <a:r>
                        <a:rPr sz="1100" spc="3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специалистов</a:t>
                      </a:r>
                      <a:r>
                        <a:rPr sz="1100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детского</a:t>
                      </a:r>
                      <a:r>
                        <a:rPr sz="1100" spc="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сада</a:t>
                      </a:r>
                      <a:r>
                        <a:rPr sz="1100" spc="6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159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родителями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воспитанников,</a:t>
                      </a:r>
                      <a:r>
                        <a:rPr sz="11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имеющих</a:t>
                      </a:r>
                      <a:r>
                        <a:rPr sz="11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ОВЗ,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решают</a:t>
                      </a:r>
                      <a:r>
                        <a:rPr sz="11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одну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общую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цель</a:t>
                      </a:r>
                      <a:r>
                        <a:rPr sz="11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растить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здорового,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социально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адаптированного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ребенка: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27000" indent="-96520">
                        <a:lnSpc>
                          <a:spcPct val="100000"/>
                        </a:lnSpc>
                        <a:spcBef>
                          <a:spcPts val="114"/>
                        </a:spcBef>
                        <a:buChar char="-"/>
                        <a:tabLst>
                          <a:tab pos="127635" algn="l"/>
                          <a:tab pos="4620895" algn="l"/>
                        </a:tabLst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организация</a:t>
                      </a:r>
                      <a:r>
                        <a:rPr sz="1100" spc="6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«консультационного</a:t>
                      </a:r>
                      <a:r>
                        <a:rPr sz="1100" b="1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дня</a:t>
                      </a:r>
                      <a:r>
                        <a:rPr sz="1100" b="1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»  </a:t>
                      </a:r>
                      <a:r>
                        <a:rPr sz="110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направленного</a:t>
                      </a:r>
                      <a:r>
                        <a:rPr sz="1100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100" spc="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решение	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персональных</a:t>
                      </a:r>
                      <a:r>
                        <a:rPr sz="1100" spc="5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анонимных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вопросов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родителей,</a:t>
                      </a:r>
                      <a:r>
                        <a:rPr sz="1100" spc="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способствующая</a:t>
                      </a:r>
                      <a:r>
                        <a:rPr sz="11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оперативному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решению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возникающих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проблемных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ситуаций;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37795" indent="-107314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Calibri"/>
                        <a:buChar char="-"/>
                        <a:tabLst>
                          <a:tab pos="138430" algn="l"/>
                          <a:tab pos="838835" algn="l"/>
                          <a:tab pos="2026285" algn="l"/>
                          <a:tab pos="3995420" algn="l"/>
                          <a:tab pos="4780915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рассылка	индивидуальных	рекомендаций</a:t>
                      </a:r>
                      <a:r>
                        <a:rPr sz="1100" b="1" spc="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(информации)	родителям	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spc="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электронной</a:t>
                      </a:r>
                      <a:r>
                        <a:rPr sz="11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почте,</a:t>
                      </a:r>
                      <a:r>
                        <a:rPr sz="1100" spc="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по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результатам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работы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детьми;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1590">
                        <a:lnSpc>
                          <a:spcPts val="1520"/>
                        </a:lnSpc>
                        <a:spcBef>
                          <a:spcPts val="80"/>
                        </a:spcBef>
                        <a:buFont typeface="Calibri"/>
                        <a:buChar char="-"/>
                        <a:tabLst>
                          <a:tab pos="121285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1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индивидуальной</a:t>
                      </a:r>
                      <a:r>
                        <a:rPr sz="11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работе</a:t>
                      </a:r>
                      <a:r>
                        <a:rPr sz="11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видео-инструкций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специалистов</a:t>
                      </a:r>
                      <a:r>
                        <a:rPr sz="11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детского</a:t>
                      </a:r>
                      <a:r>
                        <a:rPr sz="11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сада</a:t>
                      </a:r>
                      <a:r>
                        <a:rPr sz="11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1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флеш</a:t>
                      </a:r>
                      <a:r>
                        <a:rPr sz="11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картах,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дисках;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10489" indent="-80010">
                        <a:lnSpc>
                          <a:spcPct val="100000"/>
                        </a:lnSpc>
                        <a:spcBef>
                          <a:spcPts val="110"/>
                        </a:spcBef>
                        <a:buFont typeface="Calibri"/>
                        <a:buChar char="-"/>
                        <a:tabLst>
                          <a:tab pos="111125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индивидуальные</a:t>
                      </a:r>
                      <a:r>
                        <a:rPr sz="11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практические</a:t>
                      </a:r>
                      <a:r>
                        <a:rPr sz="11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занятия</a:t>
                      </a:r>
                      <a:r>
                        <a:rPr sz="11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(мастер-классы)</a:t>
                      </a:r>
                      <a:r>
                        <a:rPr sz="11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1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целью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обучения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методам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приемам</a:t>
                      </a:r>
                      <a:r>
                        <a:rPr sz="1100" spc="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работы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детьми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условиях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семьи;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04139" indent="-73660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Calibri"/>
                        <a:buChar char="-"/>
                        <a:tabLst>
                          <a:tab pos="104775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видео-просмотры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организованной</a:t>
                      </a:r>
                      <a:r>
                        <a:rPr sz="11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специалистами</a:t>
                      </a:r>
                      <a:r>
                        <a:rPr sz="1100" spc="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коррекционно-развивающей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работы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детьми;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60655" indent="-130175">
                        <a:lnSpc>
                          <a:spcPct val="100000"/>
                        </a:lnSpc>
                        <a:spcBef>
                          <a:spcPts val="204"/>
                        </a:spcBef>
                        <a:buFont typeface="Calibri"/>
                        <a:buChar char="-"/>
                        <a:tabLst>
                          <a:tab pos="161290" algn="l"/>
                          <a:tab pos="2812415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создание</a:t>
                      </a:r>
                      <a:r>
                        <a:rPr sz="1100" b="1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электронной</a:t>
                      </a:r>
                      <a:r>
                        <a:rPr sz="1100" b="1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библиотеки</a:t>
                      </a:r>
                      <a:r>
                        <a:rPr sz="1100" b="1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	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взаимодействию</a:t>
                      </a:r>
                      <a:r>
                        <a:rPr sz="1100" spc="4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4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детьми</a:t>
                      </a:r>
                      <a:r>
                        <a:rPr sz="1100" spc="4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4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ОВЗ,</a:t>
                      </a:r>
                      <a:r>
                        <a:rPr sz="1100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целью</a:t>
                      </a:r>
                      <a:r>
                        <a:rPr sz="11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повышения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педагогической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грамотности</a:t>
                      </a:r>
                      <a:r>
                        <a:rPr sz="1100" spc="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родительского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коллектива.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115" marR="20955">
                        <a:lnSpc>
                          <a:spcPct val="114500"/>
                        </a:lnSpc>
                        <a:spcBef>
                          <a:spcPts val="10"/>
                        </a:spcBef>
                        <a:buFont typeface="Calibri"/>
                        <a:buChar char="-"/>
                        <a:tabLst>
                          <a:tab pos="161290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размещение</a:t>
                      </a:r>
                      <a:r>
                        <a:rPr sz="1100" b="1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рекомендаций</a:t>
                      </a:r>
                      <a:r>
                        <a:rPr sz="1100" b="1" spc="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специалистов</a:t>
                      </a:r>
                      <a:r>
                        <a:rPr sz="1100" b="1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100" spc="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официальном</a:t>
                      </a:r>
                      <a:r>
                        <a:rPr sz="1100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сайте</a:t>
                      </a:r>
                      <a:r>
                        <a:rPr sz="1100" spc="20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организации</a:t>
                      </a:r>
                      <a:r>
                        <a:rPr sz="1100" spc="20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образовательной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организации;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143000"/>
            <a:chOff x="571474" y="0"/>
            <a:chExt cx="8572500" cy="1143000"/>
          </a:xfrm>
        </p:grpSpPr>
        <p:sp>
          <p:nvSpPr>
            <p:cNvPr id="3" name="object 3"/>
            <p:cNvSpPr/>
            <p:nvPr/>
          </p:nvSpPr>
          <p:spPr>
            <a:xfrm>
              <a:off x="571474" y="12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500" y="0"/>
                  </a:moveTo>
                  <a:lnTo>
                    <a:pt x="0" y="0"/>
                  </a:lnTo>
                  <a:lnTo>
                    <a:pt x="0" y="1142987"/>
                  </a:lnTo>
                  <a:lnTo>
                    <a:pt x="8572500" y="1142987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1491" y="0"/>
              <a:ext cx="5750052" cy="4099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9636" y="239268"/>
              <a:ext cx="6495288" cy="4998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2027" y="568451"/>
              <a:ext cx="3200400" cy="4998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36801" y="0"/>
            <a:ext cx="6052185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Организация</a:t>
            </a:r>
            <a:r>
              <a:rPr sz="2400" b="1" spc="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формы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взаимодействия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595"/>
              </a:lnSpc>
            </a:pP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с</a:t>
            </a:r>
            <a:r>
              <a:rPr sz="24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родителями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(законными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представителями)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735"/>
              </a:lnSpc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воспитанников</a:t>
            </a:r>
            <a:r>
              <a:rPr sz="24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с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ОВЗ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07999" y="1279525"/>
          <a:ext cx="8215630" cy="271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0225"/>
                <a:gridCol w="1898650"/>
                <a:gridCol w="5786755"/>
              </a:tblGrid>
              <a:tr h="2714625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Информирование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95"/>
                        </a:spcBef>
                        <a:tabLst>
                          <a:tab pos="122618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родителей	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(законных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2865" marR="56515">
                        <a:lnSpc>
                          <a:spcPct val="114500"/>
                        </a:lnSpc>
                        <a:spcBef>
                          <a:spcPts val="10"/>
                        </a:spcBef>
                        <a:tabLst>
                          <a:tab pos="175768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пре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ави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елей)	и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общественности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472565" algn="l"/>
                        </a:tabLst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относительно	целей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ошк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льн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об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азова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algn="just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Интернет-сайт</a:t>
                      </a:r>
                      <a:r>
                        <a:rPr sz="1100" b="1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дошкольной</a:t>
                      </a:r>
                      <a:r>
                        <a:rPr sz="1100" spc="34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100" spc="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1100" spc="4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организации,</a:t>
                      </a:r>
                      <a:r>
                        <a:rPr sz="1100" spc="4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включающий</a:t>
                      </a:r>
                      <a:r>
                        <a:rPr sz="1100" spc="260" dirty="0">
                          <a:latin typeface="Calibri"/>
                          <a:cs typeface="Calibri"/>
                        </a:rPr>
                        <a:t>  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различные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algn="just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информационные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рубрики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родителей: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marR="52705" algn="just">
                        <a:lnSpc>
                          <a:spcPct val="114999"/>
                        </a:lnSpc>
                        <a:spcBef>
                          <a:spcPts val="5"/>
                        </a:spcBef>
                        <a:buFont typeface="Calibri"/>
                        <a:buChar char="-"/>
                        <a:tabLst>
                          <a:tab pos="152400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форумы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обсуждения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где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родители</a:t>
                      </a:r>
                      <a:r>
                        <a:rPr sz="1100" spc="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могут пообщаться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узнать для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себя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что-то новое,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выходя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из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дома,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работы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(актуально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родителей,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располагающих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свободным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временем);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53035" indent="-90170" algn="just">
                        <a:lnSpc>
                          <a:spcPct val="100000"/>
                        </a:lnSpc>
                        <a:spcBef>
                          <a:spcPts val="195"/>
                        </a:spcBef>
                        <a:buFont typeface="Calibri"/>
                        <a:buChar char="-"/>
                        <a:tabLst>
                          <a:tab pos="153670" algn="l"/>
                        </a:tabLst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полезные</a:t>
                      </a:r>
                      <a:r>
                        <a:rPr sz="11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ссылки</a:t>
                      </a:r>
                      <a:r>
                        <a:rPr sz="1100" b="1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(деятельность</a:t>
                      </a:r>
                      <a:r>
                        <a:rPr sz="1100" spc="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детского</a:t>
                      </a:r>
                      <a:r>
                        <a:rPr sz="1100" spc="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сада,</a:t>
                      </a:r>
                      <a:r>
                        <a:rPr sz="11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дополнительные</a:t>
                      </a:r>
                      <a:r>
                        <a:rPr sz="1100" spc="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образовательные</a:t>
                      </a:r>
                      <a:r>
                        <a:rPr sz="1100" spc="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услуги,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marR="53975" algn="just">
                        <a:lnSpc>
                          <a:spcPct val="1145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объявления,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сайт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группы,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новости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детского сада, сайт департамента образования, на портал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государственных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т.д.);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algn="just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консультативные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материалы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всем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направления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развития дошкольников.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indent="158115" algn="just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современных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есть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потребность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необходимую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или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интересующую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их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00" marR="53340" algn="just">
                        <a:lnSpc>
                          <a:spcPct val="1151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информацию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оперативно,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выходя из дома,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 если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грамотно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этим воспользоваться,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то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можно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одновременно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решать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только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потребности,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1100" spc="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повышать</a:t>
                      </a:r>
                      <a:r>
                        <a:rPr sz="11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качество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образования</a:t>
                      </a:r>
                      <a:r>
                        <a:rPr sz="11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воспитания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детей,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совместно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семьей</a:t>
                      </a:r>
                      <a:r>
                        <a:rPr sz="11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сохраняя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укрепляя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здоровье.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59300" y="1400175"/>
            <a:ext cx="3986529" cy="3913504"/>
            <a:chOff x="4559300" y="1400175"/>
            <a:chExt cx="3986529" cy="3913504"/>
          </a:xfrm>
        </p:grpSpPr>
        <p:sp>
          <p:nvSpPr>
            <p:cNvPr id="3" name="object 3"/>
            <p:cNvSpPr/>
            <p:nvPr/>
          </p:nvSpPr>
          <p:spPr>
            <a:xfrm>
              <a:off x="4572000" y="1412875"/>
              <a:ext cx="3961129" cy="3888104"/>
            </a:xfrm>
            <a:custGeom>
              <a:avLst/>
              <a:gdLst/>
              <a:ahLst/>
              <a:cxnLst/>
              <a:rect l="l" t="t" r="r" b="b"/>
              <a:pathLst>
                <a:path w="3961129" h="3888104">
                  <a:moveTo>
                    <a:pt x="3960876" y="0"/>
                  </a:moveTo>
                  <a:lnTo>
                    <a:pt x="0" y="0"/>
                  </a:lnTo>
                  <a:lnTo>
                    <a:pt x="0" y="3887851"/>
                  </a:lnTo>
                  <a:lnTo>
                    <a:pt x="3960876" y="3887851"/>
                  </a:lnTo>
                  <a:lnTo>
                    <a:pt x="3960876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0" y="1412875"/>
              <a:ext cx="3961129" cy="3888104"/>
            </a:xfrm>
            <a:custGeom>
              <a:avLst/>
              <a:gdLst/>
              <a:ahLst/>
              <a:cxnLst/>
              <a:rect l="l" t="t" r="r" b="b"/>
              <a:pathLst>
                <a:path w="3961129" h="3888104">
                  <a:moveTo>
                    <a:pt x="0" y="3887851"/>
                  </a:moveTo>
                  <a:lnTo>
                    <a:pt x="3960876" y="3887851"/>
                  </a:lnTo>
                  <a:lnTo>
                    <a:pt x="3960876" y="0"/>
                  </a:lnTo>
                  <a:lnTo>
                    <a:pt x="0" y="0"/>
                  </a:lnTo>
                  <a:lnTo>
                    <a:pt x="0" y="388785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27050" y="1400175"/>
            <a:ext cx="3697604" cy="3913504"/>
            <a:chOff x="527050" y="1400175"/>
            <a:chExt cx="3697604" cy="3913504"/>
          </a:xfrm>
        </p:grpSpPr>
        <p:sp>
          <p:nvSpPr>
            <p:cNvPr id="6" name="object 6"/>
            <p:cNvSpPr/>
            <p:nvPr/>
          </p:nvSpPr>
          <p:spPr>
            <a:xfrm>
              <a:off x="539750" y="1412875"/>
              <a:ext cx="3672204" cy="3888104"/>
            </a:xfrm>
            <a:custGeom>
              <a:avLst/>
              <a:gdLst/>
              <a:ahLst/>
              <a:cxnLst/>
              <a:rect l="l" t="t" r="r" b="b"/>
              <a:pathLst>
                <a:path w="3672204" h="3888104">
                  <a:moveTo>
                    <a:pt x="3671951" y="0"/>
                  </a:moveTo>
                  <a:lnTo>
                    <a:pt x="0" y="0"/>
                  </a:lnTo>
                  <a:lnTo>
                    <a:pt x="0" y="3887851"/>
                  </a:lnTo>
                  <a:lnTo>
                    <a:pt x="3671951" y="3887851"/>
                  </a:lnTo>
                  <a:lnTo>
                    <a:pt x="3671951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750" y="1412875"/>
              <a:ext cx="3672204" cy="3888104"/>
            </a:xfrm>
            <a:custGeom>
              <a:avLst/>
              <a:gdLst/>
              <a:ahLst/>
              <a:cxnLst/>
              <a:rect l="l" t="t" r="r" b="b"/>
              <a:pathLst>
                <a:path w="3672204" h="3888104">
                  <a:moveTo>
                    <a:pt x="0" y="3887851"/>
                  </a:moveTo>
                  <a:lnTo>
                    <a:pt x="3671951" y="3887851"/>
                  </a:lnTo>
                  <a:lnTo>
                    <a:pt x="3671951" y="0"/>
                  </a:lnTo>
                  <a:lnTo>
                    <a:pt x="0" y="0"/>
                  </a:lnTo>
                  <a:lnTo>
                    <a:pt x="0" y="388785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15899" y="0"/>
            <a:ext cx="8741410" cy="939800"/>
            <a:chOff x="415899" y="0"/>
            <a:chExt cx="8741410" cy="939800"/>
          </a:xfrm>
        </p:grpSpPr>
        <p:sp>
          <p:nvSpPr>
            <p:cNvPr id="9" name="object 9"/>
            <p:cNvSpPr/>
            <p:nvPr/>
          </p:nvSpPr>
          <p:spPr>
            <a:xfrm>
              <a:off x="428599" y="0"/>
              <a:ext cx="8716010" cy="914400"/>
            </a:xfrm>
            <a:custGeom>
              <a:avLst/>
              <a:gdLst/>
              <a:ahLst/>
              <a:cxnLst/>
              <a:rect l="l" t="t" r="r" b="b"/>
              <a:pathLst>
                <a:path w="8716010" h="914400">
                  <a:moveTo>
                    <a:pt x="8563000" y="0"/>
                  </a:moveTo>
                  <a:lnTo>
                    <a:pt x="152400" y="0"/>
                  </a:lnTo>
                  <a:lnTo>
                    <a:pt x="104226" y="7766"/>
                  </a:lnTo>
                  <a:lnTo>
                    <a:pt x="62391" y="29394"/>
                  </a:lnTo>
                  <a:lnTo>
                    <a:pt x="29402" y="62380"/>
                  </a:lnTo>
                  <a:lnTo>
                    <a:pt x="7768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8" y="810182"/>
                  </a:lnTo>
                  <a:lnTo>
                    <a:pt x="29402" y="852019"/>
                  </a:lnTo>
                  <a:lnTo>
                    <a:pt x="62391" y="885005"/>
                  </a:lnTo>
                  <a:lnTo>
                    <a:pt x="104226" y="906633"/>
                  </a:lnTo>
                  <a:lnTo>
                    <a:pt x="152400" y="914400"/>
                  </a:lnTo>
                  <a:lnTo>
                    <a:pt x="8563000" y="914400"/>
                  </a:lnTo>
                  <a:lnTo>
                    <a:pt x="8611183" y="906633"/>
                  </a:lnTo>
                  <a:lnTo>
                    <a:pt x="8653020" y="885005"/>
                  </a:lnTo>
                  <a:lnTo>
                    <a:pt x="8686005" y="852019"/>
                  </a:lnTo>
                  <a:lnTo>
                    <a:pt x="8707634" y="810182"/>
                  </a:lnTo>
                  <a:lnTo>
                    <a:pt x="8715400" y="762000"/>
                  </a:lnTo>
                  <a:lnTo>
                    <a:pt x="8715400" y="152400"/>
                  </a:lnTo>
                  <a:lnTo>
                    <a:pt x="8707634" y="104217"/>
                  </a:lnTo>
                  <a:lnTo>
                    <a:pt x="8686005" y="62380"/>
                  </a:lnTo>
                  <a:lnTo>
                    <a:pt x="8653020" y="29394"/>
                  </a:lnTo>
                  <a:lnTo>
                    <a:pt x="8611183" y="7766"/>
                  </a:lnTo>
                  <a:lnTo>
                    <a:pt x="85630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99" y="0"/>
              <a:ext cx="8716010" cy="914400"/>
            </a:xfrm>
            <a:custGeom>
              <a:avLst/>
              <a:gdLst/>
              <a:ahLst/>
              <a:cxnLst/>
              <a:rect l="l" t="t" r="r" b="b"/>
              <a:pathLst>
                <a:path w="8716010" h="914400">
                  <a:moveTo>
                    <a:pt x="0" y="152400"/>
                  </a:moveTo>
                  <a:lnTo>
                    <a:pt x="7768" y="104217"/>
                  </a:lnTo>
                  <a:lnTo>
                    <a:pt x="29402" y="62380"/>
                  </a:lnTo>
                  <a:lnTo>
                    <a:pt x="62391" y="29394"/>
                  </a:lnTo>
                  <a:lnTo>
                    <a:pt x="104226" y="7766"/>
                  </a:lnTo>
                  <a:lnTo>
                    <a:pt x="152400" y="0"/>
                  </a:lnTo>
                  <a:lnTo>
                    <a:pt x="8563000" y="0"/>
                  </a:lnTo>
                  <a:lnTo>
                    <a:pt x="8611183" y="7766"/>
                  </a:lnTo>
                  <a:lnTo>
                    <a:pt x="8653020" y="29394"/>
                  </a:lnTo>
                  <a:lnTo>
                    <a:pt x="8686005" y="62380"/>
                  </a:lnTo>
                  <a:lnTo>
                    <a:pt x="8707634" y="104217"/>
                  </a:lnTo>
                  <a:lnTo>
                    <a:pt x="8715400" y="152400"/>
                  </a:lnTo>
                  <a:lnTo>
                    <a:pt x="8715400" y="762000"/>
                  </a:lnTo>
                  <a:lnTo>
                    <a:pt x="8707634" y="810182"/>
                  </a:lnTo>
                  <a:lnTo>
                    <a:pt x="8686005" y="852019"/>
                  </a:lnTo>
                  <a:lnTo>
                    <a:pt x="8653020" y="885005"/>
                  </a:lnTo>
                  <a:lnTo>
                    <a:pt x="8611183" y="906633"/>
                  </a:lnTo>
                  <a:lnTo>
                    <a:pt x="8563000" y="914400"/>
                  </a:lnTo>
                  <a:lnTo>
                    <a:pt x="152400" y="914400"/>
                  </a:lnTo>
                  <a:lnTo>
                    <a:pt x="104226" y="906633"/>
                  </a:lnTo>
                  <a:lnTo>
                    <a:pt x="62391" y="885005"/>
                  </a:lnTo>
                  <a:lnTo>
                    <a:pt x="29402" y="852019"/>
                  </a:lnTo>
                  <a:lnTo>
                    <a:pt x="7768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1927" y="120395"/>
              <a:ext cx="3496055" cy="5913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6316" y="132587"/>
              <a:ext cx="1554480" cy="57911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81985" y="211328"/>
            <a:ext cx="4209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Организационный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/>
              <a:t>раздел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grpSp>
        <p:nvGrpSpPr>
          <p:cNvPr id="14" name="object 14"/>
          <p:cNvGrpSpPr/>
          <p:nvPr/>
        </p:nvGrpSpPr>
        <p:grpSpPr>
          <a:xfrm>
            <a:off x="2273300" y="1273175"/>
            <a:ext cx="5862955" cy="939800"/>
            <a:chOff x="2273300" y="1273175"/>
            <a:chExt cx="5862955" cy="939800"/>
          </a:xfrm>
        </p:grpSpPr>
        <p:sp>
          <p:nvSpPr>
            <p:cNvPr id="15" name="object 15"/>
            <p:cNvSpPr/>
            <p:nvPr/>
          </p:nvSpPr>
          <p:spPr>
            <a:xfrm>
              <a:off x="2286000" y="1285875"/>
              <a:ext cx="5837555" cy="914400"/>
            </a:xfrm>
            <a:custGeom>
              <a:avLst/>
              <a:gdLst/>
              <a:ahLst/>
              <a:cxnLst/>
              <a:rect l="l" t="t" r="r" b="b"/>
              <a:pathLst>
                <a:path w="5837555" h="914400">
                  <a:moveTo>
                    <a:pt x="5684901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5684901" y="914400"/>
                  </a:lnTo>
                  <a:lnTo>
                    <a:pt x="5733035" y="906633"/>
                  </a:lnTo>
                  <a:lnTo>
                    <a:pt x="5774865" y="885005"/>
                  </a:lnTo>
                  <a:lnTo>
                    <a:pt x="5807869" y="852019"/>
                  </a:lnTo>
                  <a:lnTo>
                    <a:pt x="5829522" y="810182"/>
                  </a:lnTo>
                  <a:lnTo>
                    <a:pt x="5837301" y="762000"/>
                  </a:lnTo>
                  <a:lnTo>
                    <a:pt x="5837301" y="152400"/>
                  </a:lnTo>
                  <a:lnTo>
                    <a:pt x="5829522" y="104217"/>
                  </a:lnTo>
                  <a:lnTo>
                    <a:pt x="5807869" y="62380"/>
                  </a:lnTo>
                  <a:lnTo>
                    <a:pt x="5774865" y="29394"/>
                  </a:lnTo>
                  <a:lnTo>
                    <a:pt x="5733035" y="7766"/>
                  </a:lnTo>
                  <a:lnTo>
                    <a:pt x="5684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86000" y="1285875"/>
              <a:ext cx="5837555" cy="914400"/>
            </a:xfrm>
            <a:custGeom>
              <a:avLst/>
              <a:gdLst/>
              <a:ahLst/>
              <a:cxnLst/>
              <a:rect l="l" t="t" r="r" b="b"/>
              <a:pathLst>
                <a:path w="5837555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5684901" y="0"/>
                  </a:lnTo>
                  <a:lnTo>
                    <a:pt x="5733035" y="7766"/>
                  </a:lnTo>
                  <a:lnTo>
                    <a:pt x="5774865" y="29394"/>
                  </a:lnTo>
                  <a:lnTo>
                    <a:pt x="5807869" y="62380"/>
                  </a:lnTo>
                  <a:lnTo>
                    <a:pt x="5829522" y="104217"/>
                  </a:lnTo>
                  <a:lnTo>
                    <a:pt x="5837301" y="152400"/>
                  </a:lnTo>
                  <a:lnTo>
                    <a:pt x="5837301" y="762000"/>
                  </a:lnTo>
                  <a:lnTo>
                    <a:pt x="5829522" y="810182"/>
                  </a:lnTo>
                  <a:lnTo>
                    <a:pt x="5807869" y="852019"/>
                  </a:lnTo>
                  <a:lnTo>
                    <a:pt x="5774865" y="885005"/>
                  </a:lnTo>
                  <a:lnTo>
                    <a:pt x="5733035" y="906633"/>
                  </a:lnTo>
                  <a:lnTo>
                    <a:pt x="5684901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773173" y="3773551"/>
            <a:ext cx="6830059" cy="939800"/>
            <a:chOff x="1773173" y="3773551"/>
            <a:chExt cx="6830059" cy="939800"/>
          </a:xfrm>
        </p:grpSpPr>
        <p:sp>
          <p:nvSpPr>
            <p:cNvPr id="18" name="object 18"/>
            <p:cNvSpPr/>
            <p:nvPr/>
          </p:nvSpPr>
          <p:spPr>
            <a:xfrm>
              <a:off x="1785873" y="3786251"/>
              <a:ext cx="6804659" cy="914400"/>
            </a:xfrm>
            <a:custGeom>
              <a:avLst/>
              <a:gdLst/>
              <a:ahLst/>
              <a:cxnLst/>
              <a:rect l="l" t="t" r="r" b="b"/>
              <a:pathLst>
                <a:path w="6804659" h="914400">
                  <a:moveTo>
                    <a:pt x="6651752" y="0"/>
                  </a:moveTo>
                  <a:lnTo>
                    <a:pt x="152400" y="0"/>
                  </a:lnTo>
                  <a:lnTo>
                    <a:pt x="104265" y="7766"/>
                  </a:lnTo>
                  <a:lnTo>
                    <a:pt x="62435" y="29394"/>
                  </a:lnTo>
                  <a:lnTo>
                    <a:pt x="29431" y="62380"/>
                  </a:lnTo>
                  <a:lnTo>
                    <a:pt x="7778" y="104217"/>
                  </a:lnTo>
                  <a:lnTo>
                    <a:pt x="0" y="152400"/>
                  </a:lnTo>
                  <a:lnTo>
                    <a:pt x="0" y="761873"/>
                  </a:lnTo>
                  <a:lnTo>
                    <a:pt x="7778" y="810068"/>
                  </a:lnTo>
                  <a:lnTo>
                    <a:pt x="29431" y="851937"/>
                  </a:lnTo>
                  <a:lnTo>
                    <a:pt x="62435" y="884960"/>
                  </a:lnTo>
                  <a:lnTo>
                    <a:pt x="104265" y="906620"/>
                  </a:lnTo>
                  <a:lnTo>
                    <a:pt x="152400" y="914400"/>
                  </a:lnTo>
                  <a:lnTo>
                    <a:pt x="6651752" y="914400"/>
                  </a:lnTo>
                  <a:lnTo>
                    <a:pt x="6699886" y="906620"/>
                  </a:lnTo>
                  <a:lnTo>
                    <a:pt x="6741716" y="884960"/>
                  </a:lnTo>
                  <a:lnTo>
                    <a:pt x="6774720" y="851937"/>
                  </a:lnTo>
                  <a:lnTo>
                    <a:pt x="6796373" y="810068"/>
                  </a:lnTo>
                  <a:lnTo>
                    <a:pt x="6804152" y="761873"/>
                  </a:lnTo>
                  <a:lnTo>
                    <a:pt x="6804152" y="152400"/>
                  </a:lnTo>
                  <a:lnTo>
                    <a:pt x="6796373" y="104217"/>
                  </a:lnTo>
                  <a:lnTo>
                    <a:pt x="6774720" y="62380"/>
                  </a:lnTo>
                  <a:lnTo>
                    <a:pt x="6741716" y="29394"/>
                  </a:lnTo>
                  <a:lnTo>
                    <a:pt x="6699886" y="7766"/>
                  </a:lnTo>
                  <a:lnTo>
                    <a:pt x="6651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85873" y="3786251"/>
              <a:ext cx="6804659" cy="914400"/>
            </a:xfrm>
            <a:custGeom>
              <a:avLst/>
              <a:gdLst/>
              <a:ahLst/>
              <a:cxnLst/>
              <a:rect l="l" t="t" r="r" b="b"/>
              <a:pathLst>
                <a:path w="6804659" h="914400">
                  <a:moveTo>
                    <a:pt x="0" y="152400"/>
                  </a:moveTo>
                  <a:lnTo>
                    <a:pt x="7778" y="104217"/>
                  </a:lnTo>
                  <a:lnTo>
                    <a:pt x="29431" y="62380"/>
                  </a:lnTo>
                  <a:lnTo>
                    <a:pt x="62435" y="29394"/>
                  </a:lnTo>
                  <a:lnTo>
                    <a:pt x="104265" y="7766"/>
                  </a:lnTo>
                  <a:lnTo>
                    <a:pt x="152400" y="0"/>
                  </a:lnTo>
                  <a:lnTo>
                    <a:pt x="6651752" y="0"/>
                  </a:lnTo>
                  <a:lnTo>
                    <a:pt x="6699886" y="7766"/>
                  </a:lnTo>
                  <a:lnTo>
                    <a:pt x="6741716" y="29394"/>
                  </a:lnTo>
                  <a:lnTo>
                    <a:pt x="6774720" y="62380"/>
                  </a:lnTo>
                  <a:lnTo>
                    <a:pt x="6796373" y="104217"/>
                  </a:lnTo>
                  <a:lnTo>
                    <a:pt x="6804152" y="152400"/>
                  </a:lnTo>
                  <a:lnTo>
                    <a:pt x="6804152" y="761873"/>
                  </a:lnTo>
                  <a:lnTo>
                    <a:pt x="6796373" y="810068"/>
                  </a:lnTo>
                  <a:lnTo>
                    <a:pt x="6774720" y="851937"/>
                  </a:lnTo>
                  <a:lnTo>
                    <a:pt x="6741716" y="884960"/>
                  </a:lnTo>
                  <a:lnTo>
                    <a:pt x="6699886" y="906620"/>
                  </a:lnTo>
                  <a:lnTo>
                    <a:pt x="6651752" y="914400"/>
                  </a:lnTo>
                  <a:lnTo>
                    <a:pt x="152400" y="914400"/>
                  </a:lnTo>
                  <a:lnTo>
                    <a:pt x="104265" y="906620"/>
                  </a:lnTo>
                  <a:lnTo>
                    <a:pt x="62435" y="884960"/>
                  </a:lnTo>
                  <a:lnTo>
                    <a:pt x="29431" y="851937"/>
                  </a:lnTo>
                  <a:lnTo>
                    <a:pt x="7778" y="810068"/>
                  </a:lnTo>
                  <a:lnTo>
                    <a:pt x="0" y="761873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-4762" y="0"/>
            <a:ext cx="8233409" cy="6867525"/>
            <a:chOff x="-4762" y="0"/>
            <a:chExt cx="8233409" cy="6867525"/>
          </a:xfrm>
        </p:grpSpPr>
        <p:sp>
          <p:nvSpPr>
            <p:cNvPr id="21" name="object 2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1474" y="2428874"/>
              <a:ext cx="7287259" cy="1122680"/>
            </a:xfrm>
            <a:custGeom>
              <a:avLst/>
              <a:gdLst/>
              <a:ahLst/>
              <a:cxnLst/>
              <a:rect l="l" t="t" r="r" b="b"/>
              <a:pathLst>
                <a:path w="7287259" h="1122679">
                  <a:moveTo>
                    <a:pt x="7099579" y="0"/>
                  </a:moveTo>
                  <a:lnTo>
                    <a:pt x="187058" y="0"/>
                  </a:lnTo>
                  <a:lnTo>
                    <a:pt x="137329" y="6678"/>
                  </a:lnTo>
                  <a:lnTo>
                    <a:pt x="92644" y="25526"/>
                  </a:lnTo>
                  <a:lnTo>
                    <a:pt x="54786" y="54768"/>
                  </a:lnTo>
                  <a:lnTo>
                    <a:pt x="25537" y="92625"/>
                  </a:lnTo>
                  <a:lnTo>
                    <a:pt x="6681" y="137318"/>
                  </a:lnTo>
                  <a:lnTo>
                    <a:pt x="0" y="187071"/>
                  </a:lnTo>
                  <a:lnTo>
                    <a:pt x="0" y="935354"/>
                  </a:lnTo>
                  <a:lnTo>
                    <a:pt x="6681" y="985053"/>
                  </a:lnTo>
                  <a:lnTo>
                    <a:pt x="25537" y="1029711"/>
                  </a:lnTo>
                  <a:lnTo>
                    <a:pt x="54786" y="1067546"/>
                  </a:lnTo>
                  <a:lnTo>
                    <a:pt x="92644" y="1096776"/>
                  </a:lnTo>
                  <a:lnTo>
                    <a:pt x="137329" y="1115621"/>
                  </a:lnTo>
                  <a:lnTo>
                    <a:pt x="187058" y="1122299"/>
                  </a:lnTo>
                  <a:lnTo>
                    <a:pt x="7099579" y="1122299"/>
                  </a:lnTo>
                  <a:lnTo>
                    <a:pt x="7149331" y="1115621"/>
                  </a:lnTo>
                  <a:lnTo>
                    <a:pt x="7194025" y="1096776"/>
                  </a:lnTo>
                  <a:lnTo>
                    <a:pt x="7231881" y="1067546"/>
                  </a:lnTo>
                  <a:lnTo>
                    <a:pt x="7261123" y="1029711"/>
                  </a:lnTo>
                  <a:lnTo>
                    <a:pt x="7279972" y="985053"/>
                  </a:lnTo>
                  <a:lnTo>
                    <a:pt x="7286650" y="935354"/>
                  </a:lnTo>
                  <a:lnTo>
                    <a:pt x="7286650" y="187071"/>
                  </a:lnTo>
                  <a:lnTo>
                    <a:pt x="7279972" y="137318"/>
                  </a:lnTo>
                  <a:lnTo>
                    <a:pt x="7261123" y="92625"/>
                  </a:lnTo>
                  <a:lnTo>
                    <a:pt x="7231881" y="54768"/>
                  </a:lnTo>
                  <a:lnTo>
                    <a:pt x="7194025" y="25526"/>
                  </a:lnTo>
                  <a:lnTo>
                    <a:pt x="7149331" y="6678"/>
                  </a:lnTo>
                  <a:lnTo>
                    <a:pt x="7099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474" y="2428874"/>
              <a:ext cx="7287259" cy="1122680"/>
            </a:xfrm>
            <a:custGeom>
              <a:avLst/>
              <a:gdLst/>
              <a:ahLst/>
              <a:cxnLst/>
              <a:rect l="l" t="t" r="r" b="b"/>
              <a:pathLst>
                <a:path w="7287259" h="1122679">
                  <a:moveTo>
                    <a:pt x="0" y="187071"/>
                  </a:moveTo>
                  <a:lnTo>
                    <a:pt x="6681" y="137318"/>
                  </a:lnTo>
                  <a:lnTo>
                    <a:pt x="25537" y="92625"/>
                  </a:lnTo>
                  <a:lnTo>
                    <a:pt x="54786" y="54768"/>
                  </a:lnTo>
                  <a:lnTo>
                    <a:pt x="92644" y="25526"/>
                  </a:lnTo>
                  <a:lnTo>
                    <a:pt x="137329" y="6678"/>
                  </a:lnTo>
                  <a:lnTo>
                    <a:pt x="187058" y="0"/>
                  </a:lnTo>
                  <a:lnTo>
                    <a:pt x="7099579" y="0"/>
                  </a:lnTo>
                  <a:lnTo>
                    <a:pt x="7149331" y="6678"/>
                  </a:lnTo>
                  <a:lnTo>
                    <a:pt x="7194025" y="25526"/>
                  </a:lnTo>
                  <a:lnTo>
                    <a:pt x="7231881" y="54768"/>
                  </a:lnTo>
                  <a:lnTo>
                    <a:pt x="7261123" y="92625"/>
                  </a:lnTo>
                  <a:lnTo>
                    <a:pt x="7279972" y="137318"/>
                  </a:lnTo>
                  <a:lnTo>
                    <a:pt x="7286650" y="187071"/>
                  </a:lnTo>
                  <a:lnTo>
                    <a:pt x="7286650" y="935354"/>
                  </a:lnTo>
                  <a:lnTo>
                    <a:pt x="7279972" y="985053"/>
                  </a:lnTo>
                  <a:lnTo>
                    <a:pt x="7261123" y="1029711"/>
                  </a:lnTo>
                  <a:lnTo>
                    <a:pt x="7231881" y="1067546"/>
                  </a:lnTo>
                  <a:lnTo>
                    <a:pt x="7194025" y="1096776"/>
                  </a:lnTo>
                  <a:lnTo>
                    <a:pt x="7149331" y="1115621"/>
                  </a:lnTo>
                  <a:lnTo>
                    <a:pt x="7099579" y="1122299"/>
                  </a:lnTo>
                  <a:lnTo>
                    <a:pt x="187058" y="1122299"/>
                  </a:lnTo>
                  <a:lnTo>
                    <a:pt x="137329" y="1115621"/>
                  </a:lnTo>
                  <a:lnTo>
                    <a:pt x="92644" y="1096776"/>
                  </a:lnTo>
                  <a:lnTo>
                    <a:pt x="54786" y="1067546"/>
                  </a:lnTo>
                  <a:lnTo>
                    <a:pt x="25537" y="1029711"/>
                  </a:lnTo>
                  <a:lnTo>
                    <a:pt x="6681" y="985053"/>
                  </a:lnTo>
                  <a:lnTo>
                    <a:pt x="0" y="935354"/>
                  </a:lnTo>
                  <a:lnTo>
                    <a:pt x="0" y="18707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71537" y="5000624"/>
              <a:ext cx="7144384" cy="1357630"/>
            </a:xfrm>
            <a:custGeom>
              <a:avLst/>
              <a:gdLst/>
              <a:ahLst/>
              <a:cxnLst/>
              <a:rect l="l" t="t" r="r" b="b"/>
              <a:pathLst>
                <a:path w="7144384" h="1357629">
                  <a:moveTo>
                    <a:pt x="6917524" y="0"/>
                  </a:moveTo>
                  <a:lnTo>
                    <a:pt x="226275" y="0"/>
                  </a:lnTo>
                  <a:lnTo>
                    <a:pt x="180666" y="4598"/>
                  </a:lnTo>
                  <a:lnTo>
                    <a:pt x="138188" y="17785"/>
                  </a:lnTo>
                  <a:lnTo>
                    <a:pt x="99752" y="38649"/>
                  </a:lnTo>
                  <a:lnTo>
                    <a:pt x="66265" y="66278"/>
                  </a:lnTo>
                  <a:lnTo>
                    <a:pt x="38637" y="99758"/>
                  </a:lnTo>
                  <a:lnTo>
                    <a:pt x="17778" y="138177"/>
                  </a:lnTo>
                  <a:lnTo>
                    <a:pt x="4596" y="180625"/>
                  </a:lnTo>
                  <a:lnTo>
                    <a:pt x="0" y="226187"/>
                  </a:lnTo>
                  <a:lnTo>
                    <a:pt x="0" y="1131112"/>
                  </a:lnTo>
                  <a:lnTo>
                    <a:pt x="4596" y="1176701"/>
                  </a:lnTo>
                  <a:lnTo>
                    <a:pt x="17778" y="1219165"/>
                  </a:lnTo>
                  <a:lnTo>
                    <a:pt x="38637" y="1257592"/>
                  </a:lnTo>
                  <a:lnTo>
                    <a:pt x="66265" y="1291074"/>
                  </a:lnTo>
                  <a:lnTo>
                    <a:pt x="99752" y="1318699"/>
                  </a:lnTo>
                  <a:lnTo>
                    <a:pt x="138188" y="1339558"/>
                  </a:lnTo>
                  <a:lnTo>
                    <a:pt x="180666" y="1352741"/>
                  </a:lnTo>
                  <a:lnTo>
                    <a:pt x="226275" y="1357337"/>
                  </a:lnTo>
                  <a:lnTo>
                    <a:pt x="6917524" y="1357337"/>
                  </a:lnTo>
                  <a:lnTo>
                    <a:pt x="6963128" y="1352741"/>
                  </a:lnTo>
                  <a:lnTo>
                    <a:pt x="7005607" y="1339558"/>
                  </a:lnTo>
                  <a:lnTo>
                    <a:pt x="7044049" y="1318699"/>
                  </a:lnTo>
                  <a:lnTo>
                    <a:pt x="7077544" y="1291074"/>
                  </a:lnTo>
                  <a:lnTo>
                    <a:pt x="7105182" y="1257592"/>
                  </a:lnTo>
                  <a:lnTo>
                    <a:pt x="7126050" y="1219165"/>
                  </a:lnTo>
                  <a:lnTo>
                    <a:pt x="7139240" y="1176701"/>
                  </a:lnTo>
                  <a:lnTo>
                    <a:pt x="7143838" y="1131112"/>
                  </a:lnTo>
                  <a:lnTo>
                    <a:pt x="7143838" y="226187"/>
                  </a:lnTo>
                  <a:lnTo>
                    <a:pt x="7139240" y="180625"/>
                  </a:lnTo>
                  <a:lnTo>
                    <a:pt x="7126050" y="138177"/>
                  </a:lnTo>
                  <a:lnTo>
                    <a:pt x="7105182" y="99758"/>
                  </a:lnTo>
                  <a:lnTo>
                    <a:pt x="7077544" y="66278"/>
                  </a:lnTo>
                  <a:lnTo>
                    <a:pt x="7044049" y="38649"/>
                  </a:lnTo>
                  <a:lnTo>
                    <a:pt x="7005607" y="17785"/>
                  </a:lnTo>
                  <a:lnTo>
                    <a:pt x="6963128" y="4598"/>
                  </a:lnTo>
                  <a:lnTo>
                    <a:pt x="6917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71537" y="5000624"/>
              <a:ext cx="7144384" cy="1357630"/>
            </a:xfrm>
            <a:custGeom>
              <a:avLst/>
              <a:gdLst/>
              <a:ahLst/>
              <a:cxnLst/>
              <a:rect l="l" t="t" r="r" b="b"/>
              <a:pathLst>
                <a:path w="7144384" h="1357629">
                  <a:moveTo>
                    <a:pt x="0" y="226187"/>
                  </a:moveTo>
                  <a:lnTo>
                    <a:pt x="4596" y="180625"/>
                  </a:lnTo>
                  <a:lnTo>
                    <a:pt x="17778" y="138177"/>
                  </a:lnTo>
                  <a:lnTo>
                    <a:pt x="38637" y="99758"/>
                  </a:lnTo>
                  <a:lnTo>
                    <a:pt x="66265" y="66278"/>
                  </a:lnTo>
                  <a:lnTo>
                    <a:pt x="99752" y="38649"/>
                  </a:lnTo>
                  <a:lnTo>
                    <a:pt x="138188" y="17785"/>
                  </a:lnTo>
                  <a:lnTo>
                    <a:pt x="180666" y="4598"/>
                  </a:lnTo>
                  <a:lnTo>
                    <a:pt x="226275" y="0"/>
                  </a:lnTo>
                  <a:lnTo>
                    <a:pt x="6917524" y="0"/>
                  </a:lnTo>
                  <a:lnTo>
                    <a:pt x="6963128" y="4598"/>
                  </a:lnTo>
                  <a:lnTo>
                    <a:pt x="7005607" y="17785"/>
                  </a:lnTo>
                  <a:lnTo>
                    <a:pt x="7044049" y="38649"/>
                  </a:lnTo>
                  <a:lnTo>
                    <a:pt x="7077544" y="66278"/>
                  </a:lnTo>
                  <a:lnTo>
                    <a:pt x="7105182" y="99758"/>
                  </a:lnTo>
                  <a:lnTo>
                    <a:pt x="7126050" y="138177"/>
                  </a:lnTo>
                  <a:lnTo>
                    <a:pt x="7139240" y="180625"/>
                  </a:lnTo>
                  <a:lnTo>
                    <a:pt x="7143838" y="226187"/>
                  </a:lnTo>
                  <a:lnTo>
                    <a:pt x="7143838" y="1131112"/>
                  </a:lnTo>
                  <a:lnTo>
                    <a:pt x="7139240" y="1176701"/>
                  </a:lnTo>
                  <a:lnTo>
                    <a:pt x="7126050" y="1219165"/>
                  </a:lnTo>
                  <a:lnTo>
                    <a:pt x="7105182" y="1257592"/>
                  </a:lnTo>
                  <a:lnTo>
                    <a:pt x="7077544" y="1291074"/>
                  </a:lnTo>
                  <a:lnTo>
                    <a:pt x="7044049" y="1318699"/>
                  </a:lnTo>
                  <a:lnTo>
                    <a:pt x="7005607" y="1339558"/>
                  </a:lnTo>
                  <a:lnTo>
                    <a:pt x="6963128" y="1352741"/>
                  </a:lnTo>
                  <a:lnTo>
                    <a:pt x="6917524" y="1357337"/>
                  </a:lnTo>
                  <a:lnTo>
                    <a:pt x="226275" y="1357337"/>
                  </a:lnTo>
                  <a:lnTo>
                    <a:pt x="180666" y="1352741"/>
                  </a:lnTo>
                  <a:lnTo>
                    <a:pt x="138188" y="1339558"/>
                  </a:lnTo>
                  <a:lnTo>
                    <a:pt x="99752" y="1318699"/>
                  </a:lnTo>
                  <a:lnTo>
                    <a:pt x="66265" y="1291074"/>
                  </a:lnTo>
                  <a:lnTo>
                    <a:pt x="38637" y="1257592"/>
                  </a:lnTo>
                  <a:lnTo>
                    <a:pt x="17778" y="1219165"/>
                  </a:lnTo>
                  <a:lnTo>
                    <a:pt x="4596" y="1176701"/>
                  </a:lnTo>
                  <a:lnTo>
                    <a:pt x="0" y="1131112"/>
                  </a:lnTo>
                  <a:lnTo>
                    <a:pt x="0" y="226187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16965" y="1497584"/>
            <a:ext cx="7552055" cy="4909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174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4F6128"/>
                </a:solidFill>
                <a:latin typeface="Calibri"/>
                <a:cs typeface="Calibri"/>
              </a:rPr>
              <a:t>Распорядок </a:t>
            </a:r>
            <a:r>
              <a:rPr sz="2800" b="1" spc="-5" dirty="0">
                <a:solidFill>
                  <a:srgbClr val="4F6128"/>
                </a:solidFill>
                <a:latin typeface="Calibri"/>
                <a:cs typeface="Calibri"/>
              </a:rPr>
              <a:t>и/или</a:t>
            </a:r>
            <a:r>
              <a:rPr sz="2800" b="1" spc="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4F6128"/>
                </a:solidFill>
                <a:latin typeface="Calibri"/>
                <a:cs typeface="Calibri"/>
              </a:rPr>
              <a:t>режим</a:t>
            </a:r>
            <a:r>
              <a:rPr sz="2800" b="1" spc="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6128"/>
                </a:solidFill>
                <a:latin typeface="Calibri"/>
                <a:cs typeface="Calibri"/>
              </a:rPr>
              <a:t>дня.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00">
              <a:latin typeface="Calibri"/>
              <a:cs typeface="Calibri"/>
            </a:endParaRPr>
          </a:p>
          <a:p>
            <a:pPr marL="12065" marR="761365" algn="ctr">
              <a:lnSpc>
                <a:spcPct val="100000"/>
              </a:lnSpc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Особенности</a:t>
            </a:r>
            <a:r>
              <a:rPr sz="24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традиционных</a:t>
            </a:r>
            <a:r>
              <a:rPr sz="2400" b="1" spc="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событий,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праздников, </a:t>
            </a:r>
            <a:r>
              <a:rPr sz="2400" b="1" spc="-5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мероприятий</a:t>
            </a:r>
            <a:r>
              <a:rPr sz="2400" b="1" spc="-20" dirty="0">
                <a:solidFill>
                  <a:srgbClr val="4F6128"/>
                </a:solidFill>
                <a:latin typeface="Calibri"/>
                <a:cs typeface="Calibri"/>
              </a:rPr>
              <a:t> (модель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воспитательно-</a:t>
            </a:r>
            <a:endParaRPr sz="2400">
              <a:latin typeface="Calibri"/>
              <a:cs typeface="Calibri"/>
            </a:endParaRPr>
          </a:p>
          <a:p>
            <a:pPr marR="746125" algn="ctr">
              <a:lnSpc>
                <a:spcPct val="100000"/>
              </a:lnSpc>
            </a:pP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образовательного</a:t>
            </a:r>
            <a:r>
              <a:rPr sz="24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процесса).</a:t>
            </a:r>
            <a:endParaRPr sz="2400">
              <a:latin typeface="Calibri"/>
              <a:cs typeface="Calibri"/>
            </a:endParaRPr>
          </a:p>
          <a:p>
            <a:pPr marL="1203325" marR="5080" algn="ctr">
              <a:lnSpc>
                <a:spcPct val="100699"/>
              </a:lnSpc>
              <a:spcBef>
                <a:spcPts val="2140"/>
              </a:spcBef>
            </a:pPr>
            <a:r>
              <a:rPr sz="2800" b="1" spc="-5" dirty="0">
                <a:solidFill>
                  <a:srgbClr val="4F6128"/>
                </a:solidFill>
                <a:latin typeface="Calibri"/>
                <a:cs typeface="Calibri"/>
              </a:rPr>
              <a:t>Особенности</a:t>
            </a:r>
            <a:r>
              <a:rPr sz="28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4F6128"/>
                </a:solidFill>
                <a:latin typeface="Calibri"/>
                <a:cs typeface="Calibri"/>
              </a:rPr>
              <a:t>организации</a:t>
            </a:r>
            <a:r>
              <a:rPr sz="2800" b="1" spc="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6128"/>
                </a:solidFill>
                <a:latin typeface="Calibri"/>
                <a:cs typeface="Calibri"/>
              </a:rPr>
              <a:t>развивающей </a:t>
            </a:r>
            <a:r>
              <a:rPr sz="2800" b="1" spc="-6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6128"/>
                </a:solidFill>
                <a:latin typeface="Calibri"/>
                <a:cs typeface="Calibri"/>
              </a:rPr>
              <a:t>предметно-пространственной</a:t>
            </a:r>
            <a:r>
              <a:rPr sz="2800" b="1" spc="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4F6128"/>
                </a:solidFill>
                <a:latin typeface="Calibri"/>
                <a:cs typeface="Calibri"/>
              </a:rPr>
              <a:t>среды</a:t>
            </a:r>
            <a:endParaRPr sz="2800">
              <a:latin typeface="Calibri"/>
              <a:cs typeface="Calibri"/>
            </a:endParaRPr>
          </a:p>
          <a:p>
            <a:pPr marL="441325" marR="334010" algn="ctr">
              <a:lnSpc>
                <a:spcPct val="100000"/>
              </a:lnSpc>
              <a:spcBef>
                <a:spcPts val="2195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Описание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материально-технического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обеспечения </a:t>
            </a:r>
            <a:r>
              <a:rPr sz="2400" b="1" spc="-5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Программы,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обеспеченность 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методическими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 материалами</a:t>
            </a:r>
            <a:r>
              <a:rPr sz="24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и</a:t>
            </a:r>
            <a:r>
              <a:rPr sz="2400" b="1" spc="-10" dirty="0">
                <a:solidFill>
                  <a:srgbClr val="4F6128"/>
                </a:solidFill>
                <a:latin typeface="Calibri"/>
                <a:cs typeface="Calibri"/>
              </a:rPr>
              <a:t> средствами </a:t>
            </a: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обучения</a:t>
            </a:r>
            <a:r>
              <a:rPr sz="2400" b="1" dirty="0">
                <a:solidFill>
                  <a:srgbClr val="4F6128"/>
                </a:solidFill>
                <a:latin typeface="Calibri"/>
                <a:cs typeface="Calibri"/>
              </a:rPr>
              <a:t> и</a:t>
            </a:r>
            <a:endParaRPr sz="2400">
              <a:latin typeface="Calibri"/>
              <a:cs typeface="Calibri"/>
            </a:endParaRPr>
          </a:p>
          <a:p>
            <a:pPr marL="100965" algn="ctr">
              <a:lnSpc>
                <a:spcPct val="100000"/>
              </a:lnSpc>
              <a:spcBef>
                <a:spcPts val="10"/>
              </a:spcBef>
            </a:pPr>
            <a:r>
              <a:rPr sz="2400" b="1" spc="-5" dirty="0">
                <a:solidFill>
                  <a:srgbClr val="4F6128"/>
                </a:solidFill>
                <a:latin typeface="Calibri"/>
                <a:cs typeface="Calibri"/>
              </a:rPr>
              <a:t>воспитания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50"/>
            <a:ext cx="8572500" cy="1214755"/>
            <a:chOff x="571474" y="50"/>
            <a:chExt cx="8572500" cy="1214755"/>
          </a:xfrm>
        </p:grpSpPr>
        <p:sp>
          <p:nvSpPr>
            <p:cNvPr id="3" name="object 3"/>
            <p:cNvSpPr/>
            <p:nvPr/>
          </p:nvSpPr>
          <p:spPr>
            <a:xfrm>
              <a:off x="571474" y="50"/>
              <a:ext cx="8572500" cy="1214755"/>
            </a:xfrm>
            <a:custGeom>
              <a:avLst/>
              <a:gdLst/>
              <a:ahLst/>
              <a:cxnLst/>
              <a:rect l="l" t="t" r="r" b="b"/>
              <a:pathLst>
                <a:path w="8572500" h="1214755">
                  <a:moveTo>
                    <a:pt x="8572500" y="0"/>
                  </a:moveTo>
                  <a:lnTo>
                    <a:pt x="0" y="0"/>
                  </a:lnTo>
                  <a:lnTo>
                    <a:pt x="0" y="1214450"/>
                  </a:lnTo>
                  <a:lnTo>
                    <a:pt x="8572500" y="1214450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8720" y="67056"/>
              <a:ext cx="1726692" cy="4206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0988" y="67056"/>
              <a:ext cx="422148" cy="4206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48711" y="67056"/>
              <a:ext cx="5954268" cy="4206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5880" y="371855"/>
              <a:ext cx="7141464" cy="4206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908" y="676656"/>
              <a:ext cx="8165592" cy="42062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403" rIns="0" bIns="0" rtlCol="0">
            <a:spAutoFit/>
          </a:bodyPr>
          <a:lstStyle/>
          <a:p>
            <a:pPr marL="573405"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Нормативно-правовые</a:t>
            </a:r>
            <a:r>
              <a:rPr sz="2000" spc="-35" dirty="0"/>
              <a:t> </a:t>
            </a:r>
            <a:r>
              <a:rPr sz="2000" dirty="0"/>
              <a:t>основания</a:t>
            </a:r>
            <a:r>
              <a:rPr sz="2000" spc="-15" dirty="0"/>
              <a:t> </a:t>
            </a:r>
            <a:r>
              <a:rPr sz="2000" dirty="0"/>
              <a:t>разработки</a:t>
            </a:r>
            <a:r>
              <a:rPr sz="2000" spc="-20" dirty="0"/>
              <a:t> </a:t>
            </a:r>
            <a:r>
              <a:rPr sz="2000" spc="-5" dirty="0"/>
              <a:t>адаптированной</a:t>
            </a:r>
            <a:endParaRPr sz="2000"/>
          </a:p>
          <a:p>
            <a:pPr marL="574675" algn="ctr">
              <a:lnSpc>
                <a:spcPct val="100000"/>
              </a:lnSpc>
            </a:pPr>
            <a:r>
              <a:rPr sz="2000" spc="-5" dirty="0"/>
              <a:t>образовательной</a:t>
            </a:r>
            <a:r>
              <a:rPr sz="2000" spc="-50" dirty="0"/>
              <a:t> </a:t>
            </a:r>
            <a:r>
              <a:rPr sz="2000" spc="-5" dirty="0"/>
              <a:t>программы</a:t>
            </a:r>
            <a:r>
              <a:rPr sz="2000" spc="-20" dirty="0"/>
              <a:t> </a:t>
            </a:r>
            <a:r>
              <a:rPr sz="2000" spc="-5" dirty="0"/>
              <a:t>для</a:t>
            </a:r>
            <a:r>
              <a:rPr sz="2000" spc="-10" dirty="0"/>
              <a:t> </a:t>
            </a:r>
            <a:r>
              <a:rPr sz="2000" spc="-5" dirty="0"/>
              <a:t>ребенка</a:t>
            </a:r>
            <a:r>
              <a:rPr sz="2000" spc="-15" dirty="0"/>
              <a:t> </a:t>
            </a:r>
            <a:r>
              <a:rPr sz="2000" dirty="0"/>
              <a:t>с ограниченными</a:t>
            </a:r>
            <a:endParaRPr sz="200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934618" y="730376"/>
            <a:ext cx="8091170" cy="48787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4F6128"/>
                </a:solidFill>
                <a:latin typeface="Calibri"/>
                <a:cs typeface="Calibri"/>
              </a:rPr>
              <a:t>возможностями</a:t>
            </a:r>
            <a:r>
              <a:rPr sz="2000" b="1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4F6128"/>
                </a:solidFill>
                <a:latin typeface="Calibri"/>
                <a:cs typeface="Calibri"/>
              </a:rPr>
              <a:t>здоровья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 дошкольной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4F6128"/>
                </a:solidFill>
                <a:latin typeface="Calibri"/>
                <a:cs typeface="Calibri"/>
              </a:rPr>
              <a:t>образовательной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4F6128"/>
                </a:solidFill>
                <a:latin typeface="Calibri"/>
                <a:cs typeface="Calibri"/>
              </a:rPr>
              <a:t>организации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 dirty="0">
              <a:latin typeface="Calibri"/>
              <a:cs typeface="Calibri"/>
            </a:endParaRPr>
          </a:p>
          <a:p>
            <a:pPr marL="742950" marR="251460" indent="-342900">
              <a:lnSpc>
                <a:spcPct val="8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Федеральный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закон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от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29.12.2012 </a:t>
            </a:r>
            <a:r>
              <a:rPr sz="1800" b="1" spc="-40" dirty="0">
                <a:solidFill>
                  <a:srgbClr val="17375E"/>
                </a:solidFill>
                <a:latin typeface="Calibri"/>
                <a:cs typeface="Calibri"/>
              </a:rPr>
              <a:t>г.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№ 273 «Об образовании в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Российской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Федерации».</a:t>
            </a:r>
            <a:endParaRPr sz="1800" dirty="0">
              <a:latin typeface="Calibri"/>
              <a:cs typeface="Calibri"/>
            </a:endParaRPr>
          </a:p>
          <a:p>
            <a:pPr marL="793115" indent="-393700">
              <a:lnSpc>
                <a:spcPts val="1945"/>
              </a:lnSpc>
              <a:buFont typeface="Arial MT"/>
              <a:buChar char="•"/>
              <a:tabLst>
                <a:tab pos="793115" algn="l"/>
                <a:tab pos="793750" algn="l"/>
              </a:tabLst>
            </a:pPr>
            <a:r>
              <a:rPr sz="1800" spc="-5" dirty="0">
                <a:latin typeface="Calibri"/>
                <a:cs typeface="Calibri"/>
              </a:rPr>
              <a:t>Статья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содержит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определение</a:t>
            </a:r>
            <a:r>
              <a:rPr sz="1800" spc="-5" dirty="0">
                <a:latin typeface="Calibri"/>
                <a:cs typeface="Calibri"/>
              </a:rPr>
              <a:t> понятия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«адаптированная</a:t>
            </a:r>
            <a:endParaRPr sz="1800" dirty="0">
              <a:latin typeface="Calibri"/>
              <a:cs typeface="Calibri"/>
            </a:endParaRPr>
          </a:p>
          <a:p>
            <a:pPr marL="742950">
              <a:lnSpc>
                <a:spcPts val="1730"/>
              </a:lnSpc>
            </a:pPr>
            <a:r>
              <a:rPr sz="1800" spc="-10" dirty="0">
                <a:latin typeface="Calibri"/>
                <a:cs typeface="Calibri"/>
              </a:rPr>
              <a:t>образовательная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программа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образовательная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программа,</a:t>
            </a:r>
            <a:endParaRPr sz="1800" dirty="0">
              <a:latin typeface="Calibri"/>
              <a:cs typeface="Calibri"/>
            </a:endParaRPr>
          </a:p>
          <a:p>
            <a:pPr marL="742950" marR="553720">
              <a:lnSpc>
                <a:spcPct val="80000"/>
              </a:lnSpc>
              <a:spcBef>
                <a:spcPts val="215"/>
              </a:spcBef>
            </a:pPr>
            <a:r>
              <a:rPr sz="1800" dirty="0">
                <a:latin typeface="Calibri"/>
                <a:cs typeface="Calibri"/>
              </a:rPr>
              <a:t>адаптированная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обучения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лиц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ограниченными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возможностями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здоровья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10" dirty="0">
                <a:latin typeface="Calibri"/>
                <a:cs typeface="Calibri"/>
              </a:rPr>
              <a:t> учетом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особенностей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их </a:t>
            </a:r>
            <a:r>
              <a:rPr sz="1800" spc="-10" dirty="0">
                <a:latin typeface="Calibri"/>
                <a:cs typeface="Calibri"/>
              </a:rPr>
              <a:t>психофизического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развития,</a:t>
            </a:r>
            <a:endParaRPr sz="1800" dirty="0">
              <a:latin typeface="Calibri"/>
              <a:cs typeface="Calibri"/>
            </a:endParaRPr>
          </a:p>
          <a:p>
            <a:pPr marL="742950" marR="5080">
              <a:lnSpc>
                <a:spcPct val="80000"/>
              </a:lnSpc>
            </a:pPr>
            <a:r>
              <a:rPr sz="1800" spc="-5" dirty="0">
                <a:latin typeface="Calibri"/>
                <a:cs typeface="Calibri"/>
              </a:rPr>
              <a:t>индивидуальных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возможностей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необходимости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обеспечивающая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коррекцию нарушений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развития</a:t>
            </a:r>
            <a:r>
              <a:rPr sz="1800" dirty="0">
                <a:latin typeface="Calibri"/>
                <a:cs typeface="Calibri"/>
              </a:rPr>
              <a:t> 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социальную</a:t>
            </a:r>
            <a:r>
              <a:rPr sz="1800" dirty="0">
                <a:latin typeface="Calibri"/>
                <a:cs typeface="Calibri"/>
              </a:rPr>
              <a:t> адаптацию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указанных </a:t>
            </a:r>
            <a:r>
              <a:rPr sz="1800" dirty="0">
                <a:latin typeface="Calibri"/>
                <a:cs typeface="Calibri"/>
              </a:rPr>
              <a:t>лиц»</a:t>
            </a:r>
          </a:p>
          <a:p>
            <a:pPr marL="742950" marR="870585" indent="-342900">
              <a:lnSpc>
                <a:spcPts val="1730"/>
              </a:lnSpc>
              <a:spcBef>
                <a:spcPts val="415"/>
              </a:spcBef>
              <a:buFont typeface="Arial MT"/>
              <a:buChar char="•"/>
              <a:tabLst>
                <a:tab pos="742950" algn="l"/>
                <a:tab pos="743585" algn="l"/>
              </a:tabLst>
            </a:pPr>
            <a:r>
              <a:rPr sz="1800" spc="-25" dirty="0">
                <a:latin typeface="Calibri"/>
                <a:cs typeface="Calibri"/>
              </a:rPr>
              <a:t>гл.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1, </a:t>
            </a:r>
            <a:r>
              <a:rPr sz="1800" spc="-30" dirty="0">
                <a:latin typeface="Calibri"/>
                <a:cs typeface="Calibri"/>
              </a:rPr>
              <a:t>ст.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п. 16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дано </a:t>
            </a:r>
            <a:r>
              <a:rPr sz="1800" spc="-10" dirty="0">
                <a:latin typeface="Calibri"/>
                <a:cs typeface="Calibri"/>
              </a:rPr>
              <a:t>определение </a:t>
            </a:r>
            <a:r>
              <a:rPr sz="1800" spc="-5" dirty="0">
                <a:latin typeface="Calibri"/>
                <a:cs typeface="Calibri"/>
              </a:rPr>
              <a:t>понятия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«обучающийся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ограниченными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возможностями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здоровья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это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физическое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лицо,</a:t>
            </a:r>
            <a:endParaRPr sz="1800" dirty="0">
              <a:latin typeface="Calibri"/>
              <a:cs typeface="Calibri"/>
            </a:endParaRPr>
          </a:p>
          <a:p>
            <a:pPr marL="742950" marR="369570">
              <a:lnSpc>
                <a:spcPct val="80000"/>
              </a:lnSpc>
              <a:spcBef>
                <a:spcPts val="15"/>
              </a:spcBef>
            </a:pPr>
            <a:r>
              <a:rPr sz="1800" spc="-5" dirty="0">
                <a:latin typeface="Calibri"/>
                <a:cs typeface="Calibri"/>
              </a:rPr>
              <a:t>имеющее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недостатки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физическом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(или) </a:t>
            </a:r>
            <a:r>
              <a:rPr sz="1800" spc="-10" dirty="0">
                <a:latin typeface="Calibri"/>
                <a:cs typeface="Calibri"/>
              </a:rPr>
              <a:t>психологическом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развитии,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подтвержденные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психолого-медико-педагогической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комиссией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</a:p>
          <a:p>
            <a:pPr marL="742950" marR="568960">
              <a:lnSpc>
                <a:spcPct val="80000"/>
              </a:lnSpc>
            </a:pPr>
            <a:r>
              <a:rPr sz="1800" spc="-5" dirty="0">
                <a:latin typeface="Calibri"/>
                <a:cs typeface="Calibri"/>
              </a:rPr>
              <a:t>препятствующие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получению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без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создания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специальных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условий»</a:t>
            </a:r>
            <a:endParaRPr sz="1800" dirty="0">
              <a:latin typeface="Calibri"/>
              <a:cs typeface="Calibri"/>
            </a:endParaRPr>
          </a:p>
          <a:p>
            <a:pPr marL="742950" indent="-343535">
              <a:lnSpc>
                <a:spcPts val="1945"/>
              </a:lnSpc>
              <a:buFont typeface="Arial MT"/>
              <a:buChar char="•"/>
              <a:tabLst>
                <a:tab pos="742950" algn="l"/>
                <a:tab pos="743585" algn="l"/>
              </a:tabLst>
            </a:pPr>
            <a:r>
              <a:rPr sz="1800" b="1" i="1" spc="10" dirty="0" smtClean="0">
                <a:latin typeface="Calibri"/>
                <a:cs typeface="Calibri"/>
              </a:rPr>
              <a:t> </a:t>
            </a:r>
            <a:r>
              <a:rPr lang="ru-RU" b="1" i="1" spc="-5" dirty="0">
                <a:latin typeface="Calibri"/>
                <a:cs typeface="Calibri"/>
              </a:rPr>
              <a:t>О</a:t>
            </a:r>
            <a:r>
              <a:rPr sz="1800" b="1" i="1" spc="-5" dirty="0" smtClean="0">
                <a:latin typeface="Calibri"/>
                <a:cs typeface="Calibri"/>
              </a:rPr>
              <a:t>бразовательная</a:t>
            </a:r>
            <a:r>
              <a:rPr sz="1800" b="1" i="1" spc="10" dirty="0" smtClean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программа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10" dirty="0" smtClean="0">
                <a:latin typeface="Calibri"/>
                <a:cs typeface="Calibri"/>
              </a:rPr>
              <a:t>дошкольного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sz="1800" b="1" i="1" spc="-5" dirty="0" smtClean="0">
                <a:latin typeface="Calibri"/>
                <a:cs typeface="Calibri"/>
              </a:rPr>
              <a:t>образования</a:t>
            </a:r>
            <a:r>
              <a:rPr sz="1800" b="1" i="1" spc="-25" dirty="0" smtClean="0">
                <a:latin typeface="Calibri"/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  <a:p>
            <a:pPr marL="742950" marR="1439545" indent="-342900">
              <a:lnSpc>
                <a:spcPct val="80000"/>
              </a:lnSpc>
              <a:spcBef>
                <a:spcPts val="434"/>
              </a:spcBef>
              <a:buFont typeface="Arial MT"/>
              <a:buChar char="•"/>
              <a:tabLst>
                <a:tab pos="742950" algn="l"/>
                <a:tab pos="743585" algn="l"/>
              </a:tabLst>
            </a:pPr>
            <a:r>
              <a:rPr sz="1800" b="1" i="1" spc="-5" dirty="0">
                <a:latin typeface="Calibri"/>
                <a:cs typeface="Calibri"/>
              </a:rPr>
              <a:t>Порядок организации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осуществления образовательной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деятельности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 smtClean="0">
                <a:latin typeface="Calibri"/>
                <a:cs typeface="Calibri"/>
              </a:rPr>
              <a:t>ОП </a:t>
            </a:r>
            <a:r>
              <a:rPr sz="1800" b="1" i="1" spc="-15" dirty="0">
                <a:latin typeface="Calibri"/>
                <a:cs typeface="Calibri"/>
              </a:rPr>
              <a:t>ДО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(п.13)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0"/>
            <a:ext cx="8686800" cy="1214755"/>
          </a:xfrm>
          <a:custGeom>
            <a:avLst/>
            <a:gdLst/>
            <a:ahLst/>
            <a:cxnLst/>
            <a:rect l="l" t="t" r="r" b="b"/>
            <a:pathLst>
              <a:path w="8686800" h="1214755">
                <a:moveTo>
                  <a:pt x="8686800" y="0"/>
                </a:moveTo>
                <a:lnTo>
                  <a:pt x="0" y="0"/>
                </a:lnTo>
                <a:lnTo>
                  <a:pt x="0" y="1214424"/>
                </a:lnTo>
                <a:lnTo>
                  <a:pt x="8686800" y="1214424"/>
                </a:lnTo>
                <a:lnTo>
                  <a:pt x="8686800" y="0"/>
                </a:lnTo>
                <a:close/>
              </a:path>
            </a:pathLst>
          </a:custGeom>
          <a:solidFill>
            <a:srgbClr val="EBF0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1355" marR="5080" indent="-116967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Коррекция распорядка </a:t>
            </a:r>
            <a:r>
              <a:rPr sz="3200" dirty="0"/>
              <a:t>дня и </a:t>
            </a:r>
            <a:r>
              <a:rPr sz="3200" spc="-5" dirty="0"/>
              <a:t>способов </a:t>
            </a:r>
            <a:r>
              <a:rPr sz="3200" spc="-710" dirty="0"/>
              <a:t> </a:t>
            </a:r>
            <a:r>
              <a:rPr sz="3200" dirty="0"/>
              <a:t>реализации</a:t>
            </a:r>
            <a:r>
              <a:rPr sz="3200" spc="-30" dirty="0"/>
              <a:t> </a:t>
            </a:r>
            <a:r>
              <a:rPr sz="3200" spc="-5" dirty="0"/>
              <a:t>программы</a:t>
            </a:r>
            <a:endParaRPr sz="320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2033142"/>
            <a:ext cx="7547609" cy="347535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41275" indent="-343535" algn="just">
              <a:lnSpc>
                <a:spcPts val="2920"/>
              </a:lnSpc>
              <a:spcBef>
                <a:spcPts val="459"/>
              </a:spcBef>
              <a:buFont typeface="Arial MT"/>
              <a:buChar char="•"/>
              <a:tabLst>
                <a:tab pos="356235" algn="l"/>
              </a:tabLst>
            </a:pPr>
            <a:r>
              <a:rPr sz="2700" b="1" spc="-15" dirty="0">
                <a:latin typeface="Times New Roman"/>
                <a:cs typeface="Times New Roman"/>
              </a:rPr>
              <a:t>Коррекция </a:t>
            </a:r>
            <a:r>
              <a:rPr sz="2700" b="1" spc="-10" dirty="0">
                <a:latin typeface="Times New Roman"/>
                <a:cs typeface="Times New Roman"/>
              </a:rPr>
              <a:t>режима/ распорядка </a:t>
            </a:r>
            <a:r>
              <a:rPr sz="2700" b="1" dirty="0">
                <a:latin typeface="Times New Roman"/>
                <a:cs typeface="Times New Roman"/>
              </a:rPr>
              <a:t>дня </a:t>
            </a:r>
            <a:r>
              <a:rPr sz="2700" dirty="0">
                <a:latin typeface="Times New Roman"/>
                <a:cs typeface="Times New Roman"/>
              </a:rPr>
              <a:t>в </a:t>
            </a:r>
            <a:r>
              <a:rPr sz="2700" spc="-10" dirty="0">
                <a:latin typeface="Times New Roman"/>
                <a:cs typeface="Times New Roman"/>
              </a:rPr>
              <a:t>сторону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увеличения времени для </a:t>
            </a:r>
            <a:r>
              <a:rPr sz="2700" dirty="0">
                <a:latin typeface="Times New Roman"/>
                <a:cs typeface="Times New Roman"/>
              </a:rPr>
              <a:t>реализации </a:t>
            </a:r>
            <a:r>
              <a:rPr sz="2700" spc="-35" dirty="0">
                <a:latin typeface="Times New Roman"/>
                <a:cs typeface="Times New Roman"/>
              </a:rPr>
              <a:t>культурных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практик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самостоятельной(инициативной)</a:t>
            </a:r>
            <a:endParaRPr sz="2700">
              <a:latin typeface="Times New Roman"/>
              <a:cs typeface="Times New Roman"/>
            </a:endParaRPr>
          </a:p>
          <a:p>
            <a:pPr marL="355600" algn="just">
              <a:lnSpc>
                <a:spcPts val="2705"/>
              </a:lnSpc>
            </a:pPr>
            <a:r>
              <a:rPr sz="2700" i="1" spc="-10" dirty="0">
                <a:latin typeface="Times New Roman"/>
                <a:cs typeface="Times New Roman"/>
              </a:rPr>
              <a:t>деятельности</a:t>
            </a:r>
            <a:r>
              <a:rPr sz="2700" i="1" spc="-25" dirty="0">
                <a:latin typeface="Times New Roman"/>
                <a:cs typeface="Times New Roman"/>
              </a:rPr>
              <a:t> </a:t>
            </a:r>
            <a:r>
              <a:rPr sz="2700" i="1" spc="-5" dirty="0">
                <a:latin typeface="Times New Roman"/>
                <a:cs typeface="Times New Roman"/>
              </a:rPr>
              <a:t>детей</a:t>
            </a:r>
            <a:r>
              <a:rPr sz="2700" i="1" spc="-1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по</a:t>
            </a:r>
            <a:r>
              <a:rPr sz="2700" i="1" spc="-10" dirty="0">
                <a:latin typeface="Times New Roman"/>
                <a:cs typeface="Times New Roman"/>
              </a:rPr>
              <a:t> </a:t>
            </a:r>
            <a:r>
              <a:rPr sz="2700" i="1" spc="-30" dirty="0">
                <a:latin typeface="Times New Roman"/>
                <a:cs typeface="Times New Roman"/>
              </a:rPr>
              <a:t>выбору,</a:t>
            </a:r>
            <a:r>
              <a:rPr sz="2700" i="1" spc="-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или, </a:t>
            </a:r>
            <a:r>
              <a:rPr sz="2700" i="1" spc="-25" dirty="0">
                <a:latin typeface="Times New Roman"/>
                <a:cs typeface="Times New Roman"/>
              </a:rPr>
              <a:t>возможно.</a:t>
            </a:r>
            <a:endParaRPr sz="2700">
              <a:latin typeface="Times New Roman"/>
              <a:cs typeface="Times New Roman"/>
            </a:endParaRPr>
          </a:p>
          <a:p>
            <a:pPr marL="355600" algn="just">
              <a:lnSpc>
                <a:spcPts val="3080"/>
              </a:lnSpc>
            </a:pPr>
            <a:r>
              <a:rPr sz="2700" i="1" spc="-10" dirty="0">
                <a:latin typeface="Times New Roman"/>
                <a:cs typeface="Times New Roman"/>
              </a:rPr>
              <a:t>увеличения</a:t>
            </a:r>
            <a:r>
              <a:rPr sz="2700" i="1" spc="595" dirty="0">
                <a:latin typeface="Times New Roman"/>
                <a:cs typeface="Times New Roman"/>
              </a:rPr>
              <a:t> </a:t>
            </a:r>
            <a:r>
              <a:rPr sz="2700" i="1" spc="-25" dirty="0">
                <a:latin typeface="Times New Roman"/>
                <a:cs typeface="Times New Roman"/>
              </a:rPr>
              <a:t>НОД;</a:t>
            </a:r>
            <a:endParaRPr sz="27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894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spc="5" dirty="0">
                <a:latin typeface="Times New Roman"/>
                <a:cs typeface="Times New Roman"/>
              </a:rPr>
              <a:t>Эта </a:t>
            </a:r>
            <a:r>
              <a:rPr sz="2700" dirty="0">
                <a:latin typeface="Times New Roman"/>
                <a:cs typeface="Times New Roman"/>
              </a:rPr>
              <a:t>часть </a:t>
            </a:r>
            <a:r>
              <a:rPr sz="2700" spc="-10" dirty="0">
                <a:latin typeface="Times New Roman"/>
                <a:cs typeface="Times New Roman"/>
              </a:rPr>
              <a:t>образовательной работы </a:t>
            </a:r>
            <a:r>
              <a:rPr sz="2700" spc="-20" dirty="0">
                <a:latin typeface="Times New Roman"/>
                <a:cs typeface="Times New Roman"/>
              </a:rPr>
              <a:t>требует </a:t>
            </a:r>
            <a:r>
              <a:rPr sz="2700" spc="-10" dirty="0">
                <a:latin typeface="Times New Roman"/>
                <a:cs typeface="Times New Roman"/>
              </a:rPr>
              <a:t>своих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способов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методов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организации(</a:t>
            </a:r>
            <a:r>
              <a:rPr sz="2700" spc="55" dirty="0">
                <a:latin typeface="Times New Roman"/>
                <a:cs typeface="Times New Roman"/>
              </a:rPr>
              <a:t> </a:t>
            </a:r>
            <a:r>
              <a:rPr sz="2700" b="1" spc="-10" dirty="0">
                <a:latin typeface="Times New Roman"/>
                <a:cs typeface="Times New Roman"/>
              </a:rPr>
              <a:t>управляемая 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b="1" spc="-25" dirty="0">
                <a:latin typeface="Times New Roman"/>
                <a:cs typeface="Times New Roman"/>
              </a:rPr>
              <a:t>педагогом </a:t>
            </a:r>
            <a:r>
              <a:rPr sz="2700" b="1" spc="-5" dirty="0">
                <a:latin typeface="Times New Roman"/>
                <a:cs typeface="Times New Roman"/>
              </a:rPr>
              <a:t>самостоятельная </a:t>
            </a:r>
            <a:r>
              <a:rPr sz="2700" b="1" dirty="0">
                <a:latin typeface="Times New Roman"/>
                <a:cs typeface="Times New Roman"/>
              </a:rPr>
              <a:t>деятельность </a:t>
            </a:r>
            <a:r>
              <a:rPr sz="2700" spc="-15" dirty="0">
                <a:latin typeface="Times New Roman"/>
                <a:cs typeface="Times New Roman"/>
              </a:rPr>
              <a:t>как 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часть</a:t>
            </a:r>
            <a:r>
              <a:rPr sz="2700" b="1" spc="-30" dirty="0">
                <a:latin typeface="Times New Roman"/>
                <a:cs typeface="Times New Roman"/>
              </a:rPr>
              <a:t> </a:t>
            </a:r>
            <a:r>
              <a:rPr sz="2700" b="1" spc="-15" dirty="0">
                <a:latin typeface="Times New Roman"/>
                <a:cs typeface="Times New Roman"/>
              </a:rPr>
              <a:t>образовательной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деятельности</a:t>
            </a:r>
            <a:r>
              <a:rPr sz="2700" dirty="0">
                <a:latin typeface="Times New Roman"/>
                <a:cs typeface="Times New Roman"/>
              </a:rPr>
              <a:t>).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9149080" cy="6867525"/>
            <a:chOff x="-4762" y="0"/>
            <a:chExt cx="9149080" cy="686752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0037" y="12"/>
              <a:ext cx="8644255" cy="857250"/>
            </a:xfrm>
            <a:custGeom>
              <a:avLst/>
              <a:gdLst/>
              <a:ahLst/>
              <a:cxnLst/>
              <a:rect l="l" t="t" r="r" b="b"/>
              <a:pathLst>
                <a:path w="8644255" h="857250">
                  <a:moveTo>
                    <a:pt x="8644001" y="0"/>
                  </a:moveTo>
                  <a:lnTo>
                    <a:pt x="0" y="0"/>
                  </a:lnTo>
                  <a:lnTo>
                    <a:pt x="0" y="857237"/>
                  </a:lnTo>
                  <a:lnTo>
                    <a:pt x="8644001" y="857237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18538" y="0"/>
            <a:ext cx="561022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384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Примерный распорядок дня </a:t>
            </a:r>
            <a:r>
              <a:rPr sz="3200" dirty="0"/>
              <a:t> </a:t>
            </a:r>
            <a:r>
              <a:rPr sz="3200" spc="-5" dirty="0"/>
              <a:t>младшей</a:t>
            </a:r>
            <a:r>
              <a:rPr sz="3200" spc="-25" dirty="0"/>
              <a:t> </a:t>
            </a:r>
            <a:r>
              <a:rPr sz="3200" dirty="0"/>
              <a:t>инклюзивной</a:t>
            </a:r>
            <a:r>
              <a:rPr sz="3200" spc="-10" dirty="0"/>
              <a:t> </a:t>
            </a:r>
            <a:r>
              <a:rPr sz="3200" spc="-5" dirty="0"/>
              <a:t>группы</a:t>
            </a:r>
            <a:endParaRPr sz="3200"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9472" y="1011936"/>
            <a:ext cx="979931" cy="300227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0" y="0"/>
            <a:ext cx="8930005" cy="1571625"/>
            <a:chOff x="0" y="0"/>
            <a:chExt cx="8930005" cy="157162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57224" y="857211"/>
              <a:ext cx="8072755" cy="715010"/>
            </a:xfrm>
            <a:custGeom>
              <a:avLst/>
              <a:gdLst/>
              <a:ahLst/>
              <a:cxnLst/>
              <a:rect l="l" t="t" r="r" b="b"/>
              <a:pathLst>
                <a:path w="8072755" h="715010">
                  <a:moveTo>
                    <a:pt x="1461376" y="440270"/>
                  </a:moveTo>
                  <a:lnTo>
                    <a:pt x="0" y="440270"/>
                  </a:lnTo>
                  <a:lnTo>
                    <a:pt x="0" y="714413"/>
                  </a:lnTo>
                  <a:lnTo>
                    <a:pt x="1461376" y="714413"/>
                  </a:lnTo>
                  <a:lnTo>
                    <a:pt x="1461376" y="440270"/>
                  </a:lnTo>
                  <a:close/>
                </a:path>
                <a:path w="8072755" h="715010">
                  <a:moveTo>
                    <a:pt x="1461376" y="0"/>
                  </a:moveTo>
                  <a:lnTo>
                    <a:pt x="0" y="0"/>
                  </a:lnTo>
                  <a:lnTo>
                    <a:pt x="0" y="440220"/>
                  </a:lnTo>
                  <a:lnTo>
                    <a:pt x="1461376" y="440220"/>
                  </a:lnTo>
                  <a:lnTo>
                    <a:pt x="1461376" y="0"/>
                  </a:lnTo>
                  <a:close/>
                </a:path>
                <a:path w="8072755" h="715010">
                  <a:moveTo>
                    <a:pt x="8072399" y="0"/>
                  </a:moveTo>
                  <a:lnTo>
                    <a:pt x="4175404" y="0"/>
                  </a:lnTo>
                  <a:lnTo>
                    <a:pt x="1461414" y="0"/>
                  </a:lnTo>
                  <a:lnTo>
                    <a:pt x="1461414" y="440220"/>
                  </a:lnTo>
                  <a:lnTo>
                    <a:pt x="4175404" y="440220"/>
                  </a:lnTo>
                  <a:lnTo>
                    <a:pt x="8072399" y="440220"/>
                  </a:lnTo>
                  <a:lnTo>
                    <a:pt x="8072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511" y="798576"/>
              <a:ext cx="1136903" cy="300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6955" y="798576"/>
              <a:ext cx="1219199" cy="3002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15455" y="798576"/>
              <a:ext cx="1351788" cy="300227"/>
            </a:xfrm>
            <a:prstGeom prst="rect">
              <a:avLst/>
            </a:prstGeom>
          </p:spPr>
        </p:pic>
      </p:grp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850874" y="850900"/>
          <a:ext cx="8072120" cy="5854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1135"/>
                <a:gridCol w="2713990"/>
                <a:gridCol w="3896995"/>
              </a:tblGrid>
              <a:tr h="440182">
                <a:tc>
                  <a:txBody>
                    <a:bodyPr/>
                    <a:lstStyle/>
                    <a:p>
                      <a:pPr marL="302895">
                        <a:lnSpc>
                          <a:spcPts val="159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режимные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638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моменты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0585">
                        <a:lnSpc>
                          <a:spcPts val="159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Дети</a:t>
                      </a:r>
                      <a:r>
                        <a:rPr sz="14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группы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9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Ребёнок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ОВЗ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274192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Дома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Подъем,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утренний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туалет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Подъем,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утренний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туалет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8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дошкольном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учреждении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Прием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детей,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осмотр,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Ритуал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«приветствие»,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утренняя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гимн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тик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Ритуал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«приветствие»,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игра,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утренняя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гимнастика,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дежурство.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Индивидуальная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коррекционная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8394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завтраку,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завтрак.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 подготовке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 marR="332740">
                        <a:lnSpc>
                          <a:spcPts val="1520"/>
                        </a:lnSpc>
                        <a:spcBef>
                          <a:spcPts val="8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приёму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пищи,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 санитарно-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подготовке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пищи,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санитарно-гигиенических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192786">
                <a:tc rowSpan="5"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нято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 marR="5334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ения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го  сада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Игры,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самостоятельная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Индивидуальная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воспитательная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ребёнком.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енн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низ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образовательная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№1.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енн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низ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те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 marR="63500">
                        <a:lnSpc>
                          <a:spcPts val="152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 №1.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(помощь младшего воспитателя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(тьютора)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ребёнку).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2208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Динамическая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пауза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Динамическая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пауза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енн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низ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образовательная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№2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енн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низ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те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№2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(помощь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младшего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воспитателя(тьютора)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ребёнку)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1927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Игры,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самостоятельная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Индивидуальная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воспитательная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ребёнком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1349514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прогулке,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прогулка.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Наблюдение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состоянием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погоды.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 marR="1189990">
                        <a:lnSpc>
                          <a:spcPts val="1520"/>
                        </a:lnSpc>
                        <a:spcBef>
                          <a:spcPts val="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уд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  Подвижные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 marR="708660">
                        <a:lnSpc>
                          <a:spcPct val="1147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 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Игровая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иск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9BBA5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Наблюдение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состоянием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погоды.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 marR="2372995">
                        <a:lnSpc>
                          <a:spcPts val="1520"/>
                        </a:lnSpc>
                        <a:spcBef>
                          <a:spcPts val="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уд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  Подвижные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 marR="1891664">
                        <a:lnSpc>
                          <a:spcPct val="1147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 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Игровая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иск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3855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BBA58"/>
                      </a:solidFill>
                      <a:prstDash val="solid"/>
                    </a:lnL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Индивидуальное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педагогом-психологом,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учителем-дефектологом).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48003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ени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прогулки,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деятельность,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Закрепление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одевания, раздевания.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4067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9149080" cy="6867525"/>
            <a:chOff x="-4762" y="0"/>
            <a:chExt cx="9149080" cy="686752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0062" y="0"/>
              <a:ext cx="8644255" cy="1143000"/>
            </a:xfrm>
            <a:custGeom>
              <a:avLst/>
              <a:gdLst/>
              <a:ahLst/>
              <a:cxnLst/>
              <a:rect l="l" t="t" r="r" b="b"/>
              <a:pathLst>
                <a:path w="8644255" h="1143000">
                  <a:moveTo>
                    <a:pt x="8643874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643874" y="1143000"/>
                  </a:lnTo>
                  <a:lnTo>
                    <a:pt x="8643874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348" y="0"/>
              <a:ext cx="5725667" cy="614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8507" y="441960"/>
              <a:ext cx="6121908" cy="65989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8755" marR="5080" indent="24384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Примерный </a:t>
            </a:r>
            <a:r>
              <a:rPr sz="3200" spc="-5" dirty="0"/>
              <a:t>распорядок дня </a:t>
            </a:r>
            <a:r>
              <a:rPr sz="3200" dirty="0"/>
              <a:t> младшей</a:t>
            </a:r>
            <a:r>
              <a:rPr sz="3200" spc="-35" dirty="0"/>
              <a:t> </a:t>
            </a:r>
            <a:r>
              <a:rPr sz="3200" dirty="0"/>
              <a:t>инклюзивной</a:t>
            </a:r>
            <a:r>
              <a:rPr sz="3200" spc="-25" dirty="0"/>
              <a:t> </a:t>
            </a:r>
            <a:r>
              <a:rPr sz="3200" spc="-5" dirty="0"/>
              <a:t>группы</a:t>
            </a:r>
            <a:endParaRPr sz="3200"/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" cy="1371600"/>
          </a:xfrm>
          <a:prstGeom prst="rect">
            <a:avLst/>
          </a:prstGeom>
        </p:spPr>
      </p:pic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779437" y="1208024"/>
          <a:ext cx="8214995" cy="5573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9420"/>
                <a:gridCol w="2593975"/>
                <a:gridCol w="3911600"/>
              </a:tblGrid>
              <a:tr h="578358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обед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обед.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 подготовке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приёму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пищи,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санитарно-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подготовке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пищи,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санитарно-гигиенических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7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ну,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дневной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сон.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подготовке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 marR="653415">
                        <a:lnSpc>
                          <a:spcPts val="1530"/>
                        </a:lnSpc>
                        <a:spcBef>
                          <a:spcPts val="3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ко сну,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 санитарно-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гигиенических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 подготовке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сну,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закрепление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 marR="420370">
                        <a:lnSpc>
                          <a:spcPts val="1530"/>
                        </a:lnSpc>
                        <a:spcBef>
                          <a:spcPts val="3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 одевания, раздевания, реализация санитарно-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гигиенических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8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те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пенн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ый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ъе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 marR="547370">
                        <a:lnSpc>
                          <a:spcPts val="1530"/>
                        </a:lnSpc>
                        <a:spcBef>
                          <a:spcPts val="3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закаливающие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ду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ы,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ы,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уд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 marR="208279">
                        <a:lnSpc>
                          <a:spcPts val="1530"/>
                        </a:lnSpc>
                        <a:spcBef>
                          <a:spcPts val="3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 санитарно-гигиенических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закрепление навыков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одевания,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90805" marR="154305" indent="-30480">
                        <a:lnSpc>
                          <a:spcPts val="1530"/>
                        </a:lnSpc>
                        <a:spcBef>
                          <a:spcPts val="3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раздевания, реализация санитарно-гигиенических навыков.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Индивидуально-коррекционная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7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ку,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уплотненный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полдник.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ё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му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пи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щи,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ция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санитарно-гигиенических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Подготовка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приёму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пищи,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реализация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санитарно-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гигиенических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навыков,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приём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пищи.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8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Игры,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самостоятельная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те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уд.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Игра,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поисковая,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художественно-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 marR="260985">
                        <a:lnSpc>
                          <a:spcPts val="152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эстет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иче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уд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 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деятельность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Игра,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поисковая,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художественно-эстетическая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деятельность,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индивидуальная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 детьми.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192786">
                <a:tc gridSpan="3"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Чтение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художественной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литературы.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156716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гу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прогулка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 marR="81915">
                        <a:lnSpc>
                          <a:spcPct val="1145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темпе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ра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ду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ха  ниже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– 15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индивидуальная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детьми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группе.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Наблюдение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состоянием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погоды.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Трудовая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Подвижные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90805" marR="2922270" indent="-30480">
                        <a:lnSpc>
                          <a:spcPct val="1145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Индивиду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 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Игровая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деятельность.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иск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ел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6778">
                <a:tc rowSpan="3"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Дома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Прогулка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детьми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Прогулка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детьми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783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Возвращение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прогулки,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ужин,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 marR="549275">
                        <a:lnSpc>
                          <a:spcPts val="152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спокойные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гигиенические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процедуры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Возвращение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прогулки,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ужин,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спокойные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игры,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развивающие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игры,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гигиенические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процедуры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5173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чн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й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3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дг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вка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ко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чн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й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н.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349625">
                        <a:lnSpc>
                          <a:spcPts val="1420"/>
                        </a:lnSpc>
                      </a:pPr>
                      <a:r>
                        <a:rPr sz="12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191" y="1656715"/>
            <a:ext cx="802924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4333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О</a:t>
            </a:r>
            <a:r>
              <a:rPr sz="2400" b="1" spc="-10" dirty="0">
                <a:latin typeface="Calibri"/>
                <a:cs typeface="Calibri"/>
              </a:rPr>
              <a:t>р</a:t>
            </a:r>
            <a:r>
              <a:rPr sz="2400" b="1" spc="-15" dirty="0">
                <a:latin typeface="Calibri"/>
                <a:cs typeface="Calibri"/>
              </a:rPr>
              <a:t>г</a:t>
            </a:r>
            <a:r>
              <a:rPr sz="2400" b="1" dirty="0">
                <a:latin typeface="Calibri"/>
                <a:cs typeface="Calibri"/>
              </a:rPr>
              <a:t>ани</a:t>
            </a:r>
            <a:r>
              <a:rPr sz="2400" b="1" spc="-10" dirty="0">
                <a:latin typeface="Calibri"/>
                <a:cs typeface="Calibri"/>
              </a:rPr>
              <a:t>з</a:t>
            </a:r>
            <a:r>
              <a:rPr sz="2400" b="1" dirty="0">
                <a:latin typeface="Calibri"/>
                <a:cs typeface="Calibri"/>
              </a:rPr>
              <a:t>ац</a:t>
            </a:r>
            <a:r>
              <a:rPr sz="2400" b="1" spc="-10" dirty="0">
                <a:latin typeface="Calibri"/>
                <a:cs typeface="Calibri"/>
              </a:rPr>
              <a:t>и</a:t>
            </a:r>
            <a:r>
              <a:rPr sz="2400" b="1" dirty="0">
                <a:latin typeface="Calibri"/>
                <a:cs typeface="Calibri"/>
              </a:rPr>
              <a:t>я  </a:t>
            </a:r>
            <a:r>
              <a:rPr sz="2400" b="1" spc="-10" dirty="0">
                <a:latin typeface="Calibri"/>
                <a:cs typeface="Calibri"/>
              </a:rPr>
              <a:t>предметно-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b="1" spc="-5" dirty="0">
                <a:latin typeface="Calibri"/>
                <a:cs typeface="Calibri"/>
              </a:rPr>
              <a:t>развивающей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среды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групп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должна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tabLst>
                <a:tab pos="2049780" algn="l"/>
              </a:tabLst>
            </a:pPr>
            <a:r>
              <a:rPr sz="2400" spc="-5" dirty="0">
                <a:latin typeface="Calibri"/>
                <a:cs typeface="Calibri"/>
              </a:rPr>
              <a:t>раскрывать	</a:t>
            </a:r>
            <a:r>
              <a:rPr sz="2400" spc="-30" dirty="0">
                <a:latin typeface="Calibri"/>
                <a:cs typeface="Calibri"/>
              </a:rPr>
              <a:t>подходы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также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создание</a:t>
            </a:r>
            <a:endParaRPr sz="2400">
              <a:latin typeface="Calibri"/>
              <a:cs typeface="Calibri"/>
            </a:endParaRPr>
          </a:p>
          <a:p>
            <a:pPr marL="355600" marR="65976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специальных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образовательных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условий для </a:t>
            </a:r>
            <a:r>
              <a:rPr sz="2400" dirty="0">
                <a:latin typeface="Calibri"/>
                <a:cs typeface="Calibri"/>
              </a:rPr>
              <a:t>всех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категорий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детей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ограниченными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возможностями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здоровья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85" dirty="0">
                <a:latin typeface="Calibri"/>
                <a:cs typeface="Calibri"/>
              </a:rPr>
              <a:t>ДОУ.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0"/>
            <a:ext cx="9149080" cy="6867525"/>
            <a:chOff x="-4762" y="0"/>
            <a:chExt cx="9149080" cy="686752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0037" y="0"/>
              <a:ext cx="8644255" cy="1143000"/>
            </a:xfrm>
            <a:custGeom>
              <a:avLst/>
              <a:gdLst/>
              <a:ahLst/>
              <a:cxnLst/>
              <a:rect l="l" t="t" r="r" b="b"/>
              <a:pathLst>
                <a:path w="8644255" h="1143000">
                  <a:moveTo>
                    <a:pt x="8644001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644001" y="1143000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880" y="0"/>
              <a:ext cx="7877556" cy="614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9972" y="441960"/>
              <a:ext cx="2502407" cy="6598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2884" y="441960"/>
              <a:ext cx="664463" cy="6598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87852" y="441960"/>
              <a:ext cx="5082540" cy="659891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184554" y="45212"/>
            <a:ext cx="727583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5080" indent="-3556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Особенности</a:t>
            </a:r>
            <a:r>
              <a:rPr sz="3200" spc="-40" dirty="0"/>
              <a:t> </a:t>
            </a:r>
            <a:r>
              <a:rPr sz="3200" dirty="0"/>
              <a:t>организации</a:t>
            </a:r>
            <a:r>
              <a:rPr sz="3200" spc="-35" dirty="0"/>
              <a:t> </a:t>
            </a:r>
            <a:r>
              <a:rPr sz="3200" spc="-5" dirty="0"/>
              <a:t>развивающей </a:t>
            </a:r>
            <a:r>
              <a:rPr sz="3200" spc="-705" dirty="0"/>
              <a:t> </a:t>
            </a:r>
            <a:r>
              <a:rPr sz="3200" spc="-5" dirty="0"/>
              <a:t>предметно-пространственной</a:t>
            </a:r>
            <a:r>
              <a:rPr sz="3200" spc="-50" dirty="0"/>
              <a:t> </a:t>
            </a:r>
            <a:r>
              <a:rPr sz="3200" spc="-15" dirty="0"/>
              <a:t>среды</a:t>
            </a:r>
            <a:endParaRPr sz="3200"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219200" cy="13716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268730"/>
            <a:chOff x="533398" y="0"/>
            <a:chExt cx="8610600" cy="12687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268730"/>
            </a:xfrm>
            <a:custGeom>
              <a:avLst/>
              <a:gdLst/>
              <a:ahLst/>
              <a:cxnLst/>
              <a:rect l="l" t="t" r="r" b="b"/>
              <a:pathLst>
                <a:path w="8610600" h="1268730">
                  <a:moveTo>
                    <a:pt x="0" y="1268729"/>
                  </a:moveTo>
                  <a:lnTo>
                    <a:pt x="8610575" y="1268729"/>
                  </a:lnTo>
                  <a:lnTo>
                    <a:pt x="8610575" y="0"/>
                  </a:lnTo>
                  <a:lnTo>
                    <a:pt x="0" y="0"/>
                  </a:lnTo>
                  <a:lnTo>
                    <a:pt x="0" y="126872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3416" y="167639"/>
              <a:ext cx="2220468" cy="4998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452" y="167639"/>
              <a:ext cx="501396" cy="4998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8415" y="167639"/>
              <a:ext cx="5815584" cy="4998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196" y="533400"/>
              <a:ext cx="7987283" cy="49987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9179" rIns="0" bIns="0" rtlCol="0">
            <a:spAutoFit/>
          </a:bodyPr>
          <a:lstStyle/>
          <a:p>
            <a:pPr marL="43053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Материально-технические</a:t>
            </a:r>
            <a:r>
              <a:rPr spc="-10" dirty="0"/>
              <a:t> </a:t>
            </a:r>
            <a:r>
              <a:rPr spc="-5" dirty="0"/>
              <a:t>условия</a:t>
            </a:r>
            <a:r>
              <a:rPr spc="-45" dirty="0"/>
              <a:t> </a:t>
            </a:r>
            <a:r>
              <a:rPr spc="-5" dirty="0"/>
              <a:t>реализации</a:t>
            </a:r>
          </a:p>
          <a:p>
            <a:pPr marL="430530" algn="ctr">
              <a:lnSpc>
                <a:spcPct val="100000"/>
              </a:lnSpc>
            </a:pPr>
            <a:r>
              <a:rPr dirty="0"/>
              <a:t>адаптированной</a:t>
            </a:r>
            <a:r>
              <a:rPr spc="-25" dirty="0"/>
              <a:t> </a:t>
            </a:r>
            <a:r>
              <a:rPr dirty="0"/>
              <a:t>основной</a:t>
            </a:r>
            <a:r>
              <a:rPr spc="-45" dirty="0"/>
              <a:t> </a:t>
            </a:r>
            <a:r>
              <a:rPr spc="-5" dirty="0"/>
              <a:t>образовательной</a:t>
            </a:r>
            <a:r>
              <a:rPr spc="-25" dirty="0"/>
              <a:t> </a:t>
            </a:r>
            <a:r>
              <a:rPr spc="-5" dirty="0"/>
              <a:t>программы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221992" y="3310128"/>
            <a:ext cx="5340350" cy="358140"/>
            <a:chOff x="2221992" y="3310128"/>
            <a:chExt cx="5340350" cy="35814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21992" y="3310128"/>
              <a:ext cx="1487424" cy="3581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9000" y="3310128"/>
              <a:ext cx="342900" cy="3581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1484" y="3310128"/>
              <a:ext cx="4070604" cy="35814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786218" y="3883152"/>
            <a:ext cx="2225675" cy="483234"/>
            <a:chOff x="786218" y="3883152"/>
            <a:chExt cx="2225675" cy="483234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6218" y="3883152"/>
              <a:ext cx="2225421" cy="2727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49680" y="4093464"/>
              <a:ext cx="1319783" cy="272795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499103" y="3590544"/>
            <a:ext cx="2974975" cy="565785"/>
            <a:chOff x="3499103" y="3590544"/>
            <a:chExt cx="2974975" cy="56578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99103" y="3590544"/>
              <a:ext cx="2741676" cy="3581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90971" y="3883152"/>
              <a:ext cx="982979" cy="272795"/>
            </a:xfrm>
            <a:prstGeom prst="rect">
              <a:avLst/>
            </a:prstGeom>
          </p:spPr>
        </p:pic>
      </p:grp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779437" y="3351148"/>
          <a:ext cx="8144510" cy="3294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580"/>
                <a:gridCol w="5916930"/>
              </a:tblGrid>
              <a:tr h="56083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Материально-техническое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обеспечение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оснащенность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образовательного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процесса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Специальные</a:t>
                      </a:r>
                      <a:r>
                        <a:rPr sz="1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помещения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ДОО,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предназначение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Оснащение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</a:tr>
              <a:tr h="1682559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Кабинет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учителя-логопеда: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0960" marR="489584">
                        <a:lnSpc>
                          <a:spcPct val="114999"/>
                        </a:lnSpc>
                        <a:buChar char="-"/>
                        <a:tabLst>
                          <a:tab pos="140970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коррекционная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детьми;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0960" marR="958850">
                        <a:lnSpc>
                          <a:spcPct val="114999"/>
                        </a:lnSpc>
                        <a:spcBef>
                          <a:spcPts val="5"/>
                        </a:spcBef>
                        <a:buChar char="-"/>
                        <a:tabLst>
                          <a:tab pos="14097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диви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уаль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ые 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консультации;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0335" indent="-80010">
                        <a:lnSpc>
                          <a:spcPct val="100000"/>
                        </a:lnSpc>
                        <a:spcBef>
                          <a:spcPts val="215"/>
                        </a:spcBef>
                        <a:buChar char="-"/>
                        <a:tabLst>
                          <a:tab pos="14097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речевая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диагностика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т.д.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зеркало настенное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подсветкой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(50х100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см);,зеркала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индивидуальной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работы;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594" marR="2246630">
                        <a:lnSpc>
                          <a:spcPct val="114999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логопедические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зонды,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шпатели,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ковролин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настенный; </a:t>
                      </a:r>
                      <a:r>
                        <a:rPr sz="1200" spc="-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настенные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часы;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магнитная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доска;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наборное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полотно;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594" marR="2594610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круглый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стол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детей;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детские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стулья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(5—6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шт.); </a:t>
                      </a:r>
                      <a:r>
                        <a:rPr sz="1200" spc="-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шкафы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(2)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хранения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пособий;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594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стеллажи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хранения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игр;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594" marR="665480">
                        <a:lnSpc>
                          <a:spcPct val="114999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стол,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стул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работы логопеда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документацией,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проведения индивидуальной </a:t>
                      </a:r>
                      <a:r>
                        <a:rPr sz="1200" spc="-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консультации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родителей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т.д.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</a:tr>
              <a:tr h="630935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Кабинет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педагога-психолога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настенные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часы;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магнитная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доска;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наборное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полотно;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круглый стол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детей;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детские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594" marR="2540000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стулья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(5—6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шт.);шкафы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(2)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хранения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пособий;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стеллажи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хранения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игр;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т.п.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</a:tr>
            </a:tbl>
          </a:graphicData>
        </a:graphic>
      </p:graphicFrame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9347" y="2938787"/>
            <a:ext cx="7584948" cy="179222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64819" y="1306195"/>
            <a:ext cx="7604125" cy="1806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Материально-техническое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обеспечение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это</a:t>
            </a:r>
            <a:r>
              <a:rPr sz="1400" spc="-5" dirty="0">
                <a:latin typeface="Calibri"/>
                <a:cs typeface="Calibri"/>
              </a:rPr>
              <a:t> общие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характеристики</a:t>
            </a:r>
            <a:endParaRPr sz="1400">
              <a:latin typeface="Calibri"/>
              <a:cs typeface="Calibri"/>
            </a:endParaRPr>
          </a:p>
          <a:p>
            <a:pPr marL="83820" marR="418465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инфраструктуры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организации,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включая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параметры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информационно образовательной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среды.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Структура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требований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 </a:t>
            </a:r>
            <a:r>
              <a:rPr sz="1400" b="1" spc="-5" dirty="0">
                <a:latin typeface="Calibri"/>
                <a:cs typeface="Calibri"/>
              </a:rPr>
              <a:t>материально-техническим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условиям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включает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требования </a:t>
            </a:r>
            <a:r>
              <a:rPr sz="1400" dirty="0">
                <a:latin typeface="Calibri"/>
                <a:cs typeface="Calibri"/>
              </a:rPr>
              <a:t>к:</a:t>
            </a:r>
            <a:endParaRPr sz="1400">
              <a:latin typeface="Calibri"/>
              <a:cs typeface="Calibri"/>
            </a:endParaRPr>
          </a:p>
          <a:p>
            <a:pPr marL="14668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147320" algn="l"/>
              </a:tabLst>
            </a:pPr>
            <a:r>
              <a:rPr sz="1400" spc="-5" dirty="0">
                <a:latin typeface="Calibri"/>
                <a:cs typeface="Calibri"/>
              </a:rPr>
              <a:t>организации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пространства,</a:t>
            </a:r>
            <a:r>
              <a:rPr sz="1400" dirty="0">
                <a:latin typeface="Calibri"/>
                <a:cs typeface="Calibri"/>
              </a:rPr>
              <a:t> в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котором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осуществляется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реализация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АООП;</a:t>
            </a:r>
            <a:endParaRPr sz="1400">
              <a:latin typeface="Calibri"/>
              <a:cs typeface="Calibri"/>
            </a:endParaRPr>
          </a:p>
          <a:p>
            <a:pPr marL="14668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147320" algn="l"/>
              </a:tabLst>
            </a:pPr>
            <a:r>
              <a:rPr sz="1400" spc="-5" dirty="0">
                <a:latin typeface="Calibri"/>
                <a:cs typeface="Calibri"/>
              </a:rPr>
              <a:t>организации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временного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режима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обучения;</a:t>
            </a:r>
            <a:endParaRPr sz="1400">
              <a:latin typeface="Calibri"/>
              <a:cs typeface="Calibri"/>
            </a:endParaRPr>
          </a:p>
          <a:p>
            <a:pPr marL="14668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147320" algn="l"/>
              </a:tabLst>
            </a:pPr>
            <a:r>
              <a:rPr sz="1400" spc="-5" dirty="0">
                <a:latin typeface="Calibri"/>
                <a:cs typeface="Calibri"/>
              </a:rPr>
              <a:t>техническим </a:t>
            </a:r>
            <a:r>
              <a:rPr sz="1400" spc="-10" dirty="0">
                <a:latin typeface="Calibri"/>
                <a:cs typeface="Calibri"/>
              </a:rPr>
              <a:t>средствам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обучения;</a:t>
            </a:r>
            <a:endParaRPr sz="1400">
              <a:latin typeface="Calibri"/>
              <a:cs typeface="Calibri"/>
            </a:endParaRPr>
          </a:p>
          <a:p>
            <a:pPr marL="146685" indent="-63500">
              <a:lnSpc>
                <a:spcPct val="100000"/>
              </a:lnSpc>
              <a:buSzPct val="92857"/>
              <a:buFont typeface="Arial MT"/>
              <a:buChar char="•"/>
              <a:tabLst>
                <a:tab pos="147320" algn="l"/>
              </a:tabLst>
            </a:pPr>
            <a:r>
              <a:rPr sz="1400" dirty="0">
                <a:latin typeface="Calibri"/>
                <a:cs typeface="Calibri"/>
              </a:rPr>
              <a:t>специальным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дидактическим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материалам,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компьютерным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инструментам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обучения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400" b="1" i="1" spc="-5" dirty="0">
                <a:solidFill>
                  <a:srgbClr val="4F6128"/>
                </a:solidFill>
                <a:latin typeface="Calibri"/>
                <a:cs typeface="Calibri"/>
              </a:rPr>
              <a:t>Как</a:t>
            </a:r>
            <a:r>
              <a:rPr sz="1400" b="1" i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вариант</a:t>
            </a:r>
            <a:r>
              <a:rPr sz="1400" b="1" i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информацию</a:t>
            </a:r>
            <a:r>
              <a:rPr sz="1400" b="1" i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4F6128"/>
                </a:solidFill>
                <a:latin typeface="Calibri"/>
                <a:cs typeface="Calibri"/>
              </a:rPr>
              <a:t>можно</a:t>
            </a:r>
            <a:r>
              <a:rPr sz="1400" b="1" i="1" spc="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представить</a:t>
            </a:r>
            <a:r>
              <a:rPr sz="1400" b="1" i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в виде</a:t>
            </a:r>
            <a:r>
              <a:rPr sz="1400" b="1" i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4F6128"/>
                </a:solidFill>
                <a:latin typeface="Calibri"/>
                <a:cs typeface="Calibri"/>
              </a:rPr>
              <a:t>таблицы</a:t>
            </a:r>
            <a:r>
              <a:rPr sz="1400" b="1" i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или</a:t>
            </a:r>
            <a:r>
              <a:rPr sz="1400" b="1" i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оформить</a:t>
            </a:r>
            <a:r>
              <a:rPr sz="1400" b="1" i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4F6128"/>
                </a:solidFill>
                <a:latin typeface="Calibri"/>
                <a:cs typeface="Calibri"/>
              </a:rPr>
              <a:t>в</a:t>
            </a:r>
            <a:r>
              <a:rPr sz="1400" b="1" i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4F6128"/>
                </a:solidFill>
                <a:latin typeface="Calibri"/>
                <a:cs typeface="Calibri"/>
              </a:rPr>
              <a:t>приложении.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4762" y="0"/>
            <a:ext cx="1376680" cy="6867525"/>
            <a:chOff x="-4762" y="0"/>
            <a:chExt cx="1376680" cy="6867525"/>
          </a:xfrm>
        </p:grpSpPr>
        <p:sp>
          <p:nvSpPr>
            <p:cNvPr id="23" name="object 2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400" y="152399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273810"/>
            <a:chOff x="533398" y="0"/>
            <a:chExt cx="8610600" cy="127381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273810"/>
            </a:xfrm>
            <a:custGeom>
              <a:avLst/>
              <a:gdLst/>
              <a:ahLst/>
              <a:cxnLst/>
              <a:rect l="l" t="t" r="r" b="b"/>
              <a:pathLst>
                <a:path w="8610600" h="1273810">
                  <a:moveTo>
                    <a:pt x="0" y="1273683"/>
                  </a:moveTo>
                  <a:lnTo>
                    <a:pt x="8610601" y="1273683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273683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8427" y="172212"/>
              <a:ext cx="6963156" cy="4998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3872" y="537972"/>
              <a:ext cx="5123687" cy="4998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309" rIns="0" bIns="0" rtlCol="0">
            <a:spAutoFit/>
          </a:bodyPr>
          <a:lstStyle/>
          <a:p>
            <a:pPr marL="1651000" marR="5080" indent="-88582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Обеспеченность </a:t>
            </a:r>
            <a:r>
              <a:rPr spc="-10" dirty="0"/>
              <a:t>методическими материалами </a:t>
            </a:r>
            <a:r>
              <a:rPr dirty="0"/>
              <a:t>и </a:t>
            </a:r>
            <a:r>
              <a:rPr spc="-530" dirty="0"/>
              <a:t> </a:t>
            </a:r>
            <a:r>
              <a:rPr spc="-10" dirty="0"/>
              <a:t>средствами</a:t>
            </a:r>
            <a:r>
              <a:rPr spc="-30" dirty="0"/>
              <a:t> </a:t>
            </a:r>
            <a:r>
              <a:rPr spc="-5" dirty="0"/>
              <a:t>обучения</a:t>
            </a:r>
            <a:r>
              <a:rPr spc="-10" dirty="0"/>
              <a:t> </a:t>
            </a:r>
            <a:r>
              <a:rPr dirty="0"/>
              <a:t>и</a:t>
            </a:r>
            <a:r>
              <a:rPr spc="-5" dirty="0"/>
              <a:t> </a:t>
            </a:r>
            <a:r>
              <a:rPr dirty="0"/>
              <a:t>воспитания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279525" y="4994275"/>
          <a:ext cx="7357108" cy="1143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1495"/>
                <a:gridCol w="1831339"/>
                <a:gridCol w="1497964"/>
                <a:gridCol w="956310"/>
              </a:tblGrid>
              <a:tr h="762012"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литературы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Автор(ы)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Издательство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65" dirty="0">
                          <a:latin typeface="Calibri"/>
                          <a:cs typeface="Calibri"/>
                        </a:rPr>
                        <a:t>Год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издания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063A1"/>
                      </a:solidFill>
                      <a:prstDash val="solid"/>
                    </a:lnL>
                    <a:lnR w="12700">
                      <a:solidFill>
                        <a:srgbClr val="8063A1"/>
                      </a:solidFill>
                      <a:prstDash val="solid"/>
                    </a:lnR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ECEAEF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721868" y="1319021"/>
            <a:ext cx="8321675" cy="33070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него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включают: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spcBef>
                <a:spcPts val="1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Описание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обеспеченности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методическими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материалами: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перечень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УМК,</a:t>
            </a:r>
            <a:endParaRPr sz="2000">
              <a:latin typeface="Times New Roman"/>
              <a:cs typeface="Times New Roman"/>
            </a:endParaRPr>
          </a:p>
          <a:p>
            <a:pPr marR="1072515" algn="r">
              <a:lnSpc>
                <a:spcPts val="2160"/>
              </a:lnSpc>
            </a:pPr>
            <a:r>
              <a:rPr sz="2000" spc="-20" dirty="0">
                <a:latin typeface="Times New Roman"/>
                <a:cs typeface="Times New Roman"/>
              </a:rPr>
              <a:t>необходимых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реализации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0" dirty="0">
                <a:latin typeface="Times New Roman"/>
                <a:cs typeface="Times New Roman"/>
              </a:rPr>
              <a:t>имеющихся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ДОО.</a:t>
            </a:r>
            <a:endParaRPr sz="2000">
              <a:latin typeface="Times New Roman"/>
              <a:cs typeface="Times New Roman"/>
            </a:endParaRPr>
          </a:p>
          <a:p>
            <a:pPr marL="342265" marR="1014094" indent="-342265" algn="r">
              <a:lnSpc>
                <a:spcPts val="2160"/>
              </a:lnSpc>
              <a:buFont typeface="Arial MT"/>
              <a:buChar char="•"/>
              <a:tabLst>
                <a:tab pos="3422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Перечень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средств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обучения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воспитания: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приборы,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инвентарь,</a:t>
            </a:r>
            <a:endParaRPr sz="2000">
              <a:latin typeface="Times New Roman"/>
              <a:cs typeface="Times New Roman"/>
            </a:endParaRPr>
          </a:p>
          <a:p>
            <a:pPr marL="355600" marR="5080">
              <a:lnSpc>
                <a:spcPts val="1920"/>
              </a:lnSpc>
              <a:spcBef>
                <a:spcPts val="225"/>
              </a:spcBef>
            </a:pPr>
            <a:r>
              <a:rPr sz="2000" spc="-5" dirty="0">
                <a:latin typeface="Times New Roman"/>
                <a:cs typeface="Times New Roman"/>
              </a:rPr>
              <a:t>инструменты,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учебно-наглядные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пособия,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компьютеры,</a:t>
            </a:r>
            <a:r>
              <a:rPr sz="2000" spc="-5" dirty="0">
                <a:latin typeface="Times New Roman"/>
                <a:cs typeface="Times New Roman"/>
              </a:rPr>
              <a:t> информационно-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телекоммуникационные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сети,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аппаратно-программные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355600" marR="137795">
              <a:lnSpc>
                <a:spcPts val="1920"/>
              </a:lnSpc>
              <a:spcBef>
                <a:spcPts val="5"/>
              </a:spcBef>
            </a:pPr>
            <a:r>
              <a:rPr sz="2000" spc="-20" dirty="0">
                <a:latin typeface="Times New Roman"/>
                <a:cs typeface="Times New Roman"/>
              </a:rPr>
              <a:t>аудиовизуальные </a:t>
            </a:r>
            <a:r>
              <a:rPr sz="2000" spc="-5" dirty="0">
                <a:latin typeface="Times New Roman"/>
                <a:cs typeface="Times New Roman"/>
              </a:rPr>
              <a:t>средства, </a:t>
            </a:r>
            <a:r>
              <a:rPr sz="2000" spc="-15" dirty="0">
                <a:latin typeface="Times New Roman"/>
                <a:cs typeface="Times New Roman"/>
              </a:rPr>
              <a:t>печатные, </a:t>
            </a:r>
            <a:r>
              <a:rPr sz="2000" spc="-5" dirty="0">
                <a:latin typeface="Times New Roman"/>
                <a:cs typeface="Times New Roman"/>
              </a:rPr>
              <a:t>электронные образовательные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информационные </a:t>
            </a:r>
            <a:r>
              <a:rPr sz="2000" dirty="0">
                <a:latin typeface="Times New Roman"/>
                <a:cs typeface="Times New Roman"/>
              </a:rPr>
              <a:t>ресурсы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иные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материальные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объекты,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необходимые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организации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образовательной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latin typeface="Times New Roman"/>
                <a:cs typeface="Times New Roman"/>
              </a:rPr>
              <a:t>Можно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оформить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виде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таблицы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67000">
              <a:lnSpc>
                <a:spcPct val="100000"/>
              </a:lnSpc>
              <a:spcBef>
                <a:spcPts val="1830"/>
              </a:spcBef>
            </a:pPr>
            <a:r>
              <a:rPr sz="2400" b="1" spc="-5" dirty="0">
                <a:latin typeface="Calibri"/>
                <a:cs typeface="Calibri"/>
              </a:rPr>
              <a:t>Перечень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УМК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786130"/>
            <a:chOff x="533398" y="0"/>
            <a:chExt cx="8610600" cy="7861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786130"/>
            </a:xfrm>
            <a:custGeom>
              <a:avLst/>
              <a:gdLst/>
              <a:ahLst/>
              <a:cxnLst/>
              <a:rect l="l" t="t" r="r" b="b"/>
              <a:pathLst>
                <a:path w="8610600" h="786130">
                  <a:moveTo>
                    <a:pt x="0" y="785799"/>
                  </a:moveTo>
                  <a:lnTo>
                    <a:pt x="8610601" y="78579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78579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3398" y="214249"/>
              <a:ext cx="8610600" cy="571500"/>
            </a:xfrm>
            <a:custGeom>
              <a:avLst/>
              <a:gdLst/>
              <a:ahLst/>
              <a:cxnLst/>
              <a:rect l="l" t="t" r="r" b="b"/>
              <a:pathLst>
                <a:path w="8610600" h="571500">
                  <a:moveTo>
                    <a:pt x="0" y="571500"/>
                  </a:moveTo>
                  <a:lnTo>
                    <a:pt x="8610575" y="571500"/>
                  </a:lnTo>
                  <a:lnTo>
                    <a:pt x="8610575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0368" y="0"/>
              <a:ext cx="7723632" cy="54254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59763" y="0"/>
            <a:ext cx="740155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Перечень</a:t>
            </a:r>
            <a:r>
              <a:rPr sz="3200" spc="-10" dirty="0"/>
              <a:t> </a:t>
            </a:r>
            <a:r>
              <a:rPr sz="3200" spc="-20" dirty="0"/>
              <a:t>средств</a:t>
            </a:r>
            <a:r>
              <a:rPr sz="3200" spc="-5" dirty="0"/>
              <a:t> обучения</a:t>
            </a:r>
            <a:r>
              <a:rPr sz="3200" spc="5" dirty="0"/>
              <a:t> </a:t>
            </a:r>
            <a:r>
              <a:rPr sz="3200" dirty="0"/>
              <a:t>и</a:t>
            </a:r>
            <a:r>
              <a:rPr sz="3200" spc="-5" dirty="0"/>
              <a:t> </a:t>
            </a:r>
            <a:r>
              <a:rPr sz="3200" dirty="0"/>
              <a:t>воспитания</a:t>
            </a:r>
            <a:endParaRPr sz="32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50874" y="636523"/>
          <a:ext cx="8143875" cy="60822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0820"/>
                <a:gridCol w="6663055"/>
              </a:tblGrid>
              <a:tr h="6835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b="1" spc="-15" dirty="0">
                          <a:latin typeface="Calibri"/>
                          <a:cs typeface="Calibri"/>
                        </a:rPr>
                        <a:t>Разделы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71450" marR="162560" algn="ctr">
                        <a:lnSpc>
                          <a:spcPct val="114599"/>
                        </a:lnSpc>
                        <a:spcBef>
                          <a:spcPts val="10"/>
                        </a:spcBef>
                      </a:pPr>
                      <a:r>
                        <a:rPr sz="1300" b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орр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ек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ционной 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работы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b="1" spc="-15" dirty="0">
                          <a:latin typeface="Calibri"/>
                          <a:cs typeface="Calibri"/>
                        </a:rPr>
                        <a:t>Средства</a:t>
                      </a:r>
                      <a:r>
                        <a:rPr sz="13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обучения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воспитания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разделам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6218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Обследование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2865" marR="763905" algn="just">
                        <a:lnSpc>
                          <a:spcPct val="114900"/>
                        </a:lnSpc>
                        <a:spcBef>
                          <a:spcPts val="10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речевого </a:t>
                      </a:r>
                      <a:r>
                        <a:rPr sz="1300" spc="-2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 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азв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я 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детей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Материал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обследованию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интеллекта: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240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счетный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материал;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229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разрезные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картинки;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240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исключение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4-го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лишнего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предмета;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229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картинки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тексты со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скрытым смыслом;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240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картинки-шутки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(что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нарисовано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неправильно);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00" marR="554355">
                        <a:lnSpc>
                          <a:spcPts val="1800"/>
                        </a:lnSpc>
                        <a:spcBef>
                          <a:spcPts val="85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предметы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группирования</a:t>
                      </a:r>
                      <a:r>
                        <a:rPr sz="13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цвету,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форме,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общей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принадлежности</a:t>
                      </a:r>
                      <a:r>
                        <a:rPr sz="13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данной </a:t>
                      </a:r>
                      <a:r>
                        <a:rPr sz="1300" spc="-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группе;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150495" indent="-86995">
                        <a:lnSpc>
                          <a:spcPct val="100000"/>
                        </a:lnSpc>
                        <a:spcBef>
                          <a:spcPts val="130"/>
                        </a:spcBef>
                        <a:buChar char="-"/>
                        <a:tabLst>
                          <a:tab pos="150495" algn="l"/>
                        </a:tabLst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мелкий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строитель,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мозаика.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Материал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обследования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всех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компонентов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языка: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фонетики,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лексики,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грамматики,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связной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речи.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1351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Формирование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2865" marR="201930">
                        <a:lnSpc>
                          <a:spcPct val="114599"/>
                        </a:lnSpc>
                        <a:spcBef>
                          <a:spcPts val="1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гр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мма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че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 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строя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речи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Пособия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все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падежные</a:t>
                      </a:r>
                      <a:r>
                        <a:rPr sz="13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формы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существительных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единственного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множественного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числа;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3500" marR="786765">
                        <a:lnSpc>
                          <a:spcPts val="1800"/>
                        </a:lnSpc>
                        <a:spcBef>
                          <a:spcPts val="65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Демонстрационные</a:t>
                      </a:r>
                      <a:r>
                        <a:rPr sz="13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раздаточные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картинки</a:t>
                      </a:r>
                      <a:r>
                        <a:rPr sz="13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все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предложные</a:t>
                      </a:r>
                      <a:r>
                        <a:rPr sz="13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конструкции;</a:t>
                      </a:r>
                      <a:r>
                        <a:rPr sz="13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300" spc="-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согласование.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6295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Формирование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лексической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стороны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 marR="973455">
                        <a:lnSpc>
                          <a:spcPct val="114999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Речи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картинки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всем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лексическим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темам: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овощи,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фрукты,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игрушки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т.д.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Пособия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формирования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навыков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словообразования: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0020" indent="-92075">
                        <a:lnSpc>
                          <a:spcPct val="100000"/>
                        </a:lnSpc>
                        <a:spcBef>
                          <a:spcPts val="254"/>
                        </a:spcBef>
                        <a:buChar char="-"/>
                        <a:tabLst>
                          <a:tab pos="160655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суффиксальное;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0020" indent="-92075">
                        <a:lnSpc>
                          <a:spcPct val="100000"/>
                        </a:lnSpc>
                        <a:spcBef>
                          <a:spcPts val="254"/>
                        </a:spcBef>
                        <a:buChar char="-"/>
                        <a:tabLst>
                          <a:tab pos="160655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перфиксальное;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0020" indent="-92075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60655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относительные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притяжательные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прилагательные;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0020" indent="-92075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60655" algn="l"/>
                        </a:tabLst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однокоренные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слова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42570" indent="-174625">
                        <a:lnSpc>
                          <a:spcPct val="100000"/>
                        </a:lnSpc>
                        <a:spcBef>
                          <a:spcPts val="254"/>
                        </a:spcBef>
                        <a:buAutoNum type="arabicPeriod" startAt="3"/>
                        <a:tabLst>
                          <a:tab pos="243204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картинки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подбор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антонимов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41935" indent="-173990">
                        <a:lnSpc>
                          <a:spcPct val="100000"/>
                        </a:lnSpc>
                        <a:spcBef>
                          <a:spcPts val="254"/>
                        </a:spcBef>
                        <a:buAutoNum type="arabicPeriod" startAt="3"/>
                        <a:tabLst>
                          <a:tab pos="242570" algn="l"/>
                          <a:tab pos="6101715" algn="l"/>
                        </a:tabLst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Картинки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расширения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глагольного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словаря	</a:t>
                      </a:r>
                      <a:r>
                        <a:rPr sz="1800" baseline="20833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47</a:t>
                      </a:r>
                      <a:endParaRPr sz="1800" baseline="20833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8" y="0"/>
            <a:ext cx="8610600" cy="1929130"/>
            <a:chOff x="533398" y="0"/>
            <a:chExt cx="8610600" cy="1929130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466725" cy="1268730"/>
            </a:xfrm>
            <a:custGeom>
              <a:avLst/>
              <a:gdLst/>
              <a:ahLst/>
              <a:cxnLst/>
              <a:rect l="l" t="t" r="r" b="b"/>
              <a:pathLst>
                <a:path w="466725" h="1268730">
                  <a:moveTo>
                    <a:pt x="0" y="1268729"/>
                  </a:moveTo>
                  <a:lnTo>
                    <a:pt x="466700" y="1268729"/>
                  </a:lnTo>
                  <a:lnTo>
                    <a:pt x="466700" y="0"/>
                  </a:lnTo>
                  <a:lnTo>
                    <a:pt x="0" y="0"/>
                  </a:lnTo>
                  <a:lnTo>
                    <a:pt x="0" y="126872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0099" y="0"/>
              <a:ext cx="8143875" cy="1929130"/>
            </a:xfrm>
            <a:custGeom>
              <a:avLst/>
              <a:gdLst/>
              <a:ahLst/>
              <a:cxnLst/>
              <a:rect l="l" t="t" r="r" b="b"/>
              <a:pathLst>
                <a:path w="8143875" h="1929130">
                  <a:moveTo>
                    <a:pt x="8143875" y="0"/>
                  </a:moveTo>
                  <a:lnTo>
                    <a:pt x="0" y="0"/>
                  </a:lnTo>
                  <a:lnTo>
                    <a:pt x="0" y="1928749"/>
                  </a:lnTo>
                  <a:lnTo>
                    <a:pt x="8143875" y="1928749"/>
                  </a:lnTo>
                  <a:lnTo>
                    <a:pt x="8143875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9055" y="22352"/>
            <a:ext cx="777684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940" marR="278130" algn="ctr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Мониторинг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динамики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развития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детей,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мониторинг </a:t>
            </a:r>
            <a:r>
              <a:rPr spc="-58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коррекции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20" dirty="0">
                <a:latin typeface="Times New Roman"/>
                <a:cs typeface="Times New Roman"/>
              </a:rPr>
              <a:t>недостатков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 </a:t>
            </a:r>
            <a:r>
              <a:rPr spc="-15" dirty="0">
                <a:latin typeface="Times New Roman"/>
                <a:cs typeface="Times New Roman"/>
              </a:rPr>
              <a:t>физическом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-5" dirty="0">
                <a:latin typeface="Times New Roman"/>
                <a:cs typeface="Times New Roman"/>
              </a:rPr>
              <a:t> (или)</a:t>
            </a:r>
          </a:p>
          <a:p>
            <a:pPr marL="12065" marR="5080" algn="ctr">
              <a:lnSpc>
                <a:spcPct val="100000"/>
              </a:lnSpc>
            </a:pPr>
            <a:r>
              <a:rPr spc="-10" dirty="0">
                <a:latin typeface="Times New Roman"/>
                <a:cs typeface="Times New Roman"/>
              </a:rPr>
              <a:t>психическом</a:t>
            </a:r>
            <a:r>
              <a:rPr spc="-5" dirty="0">
                <a:latin typeface="Times New Roman"/>
                <a:cs typeface="Times New Roman"/>
              </a:rPr>
              <a:t> развитии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детей,</a:t>
            </a:r>
            <a:r>
              <a:rPr spc="-5" dirty="0">
                <a:latin typeface="Times New Roman"/>
                <a:cs typeface="Times New Roman"/>
              </a:rPr>
              <a:t> их</a:t>
            </a:r>
            <a:r>
              <a:rPr spc="-10" dirty="0">
                <a:latin typeface="Times New Roman"/>
                <a:cs typeface="Times New Roman"/>
              </a:rPr>
              <a:t> успешности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 </a:t>
            </a:r>
            <a:r>
              <a:rPr spc="-5" dirty="0">
                <a:latin typeface="Times New Roman"/>
                <a:cs typeface="Times New Roman"/>
              </a:rPr>
              <a:t>освоении </a:t>
            </a:r>
            <a:r>
              <a:rPr spc="-58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адаптированной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основной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образовательной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программы </a:t>
            </a:r>
            <a:r>
              <a:rPr spc="-58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дошкольного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образования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22044" y="2096262"/>
            <a:ext cx="7487920" cy="2221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6258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В соответствии с п.3.2.3. </a:t>
            </a:r>
            <a:r>
              <a:rPr sz="2000" spc="-5" dirty="0">
                <a:latin typeface="Times New Roman"/>
                <a:cs typeface="Times New Roman"/>
              </a:rPr>
              <a:t>Стандарта при </a:t>
            </a:r>
            <a:r>
              <a:rPr sz="2000" dirty="0">
                <a:latin typeface="Times New Roman"/>
                <a:cs typeface="Times New Roman"/>
              </a:rPr>
              <a:t>реализации </a:t>
            </a:r>
            <a:r>
              <a:rPr sz="2000" spc="-5" dirty="0">
                <a:latin typeface="Times New Roman"/>
                <a:cs typeface="Times New Roman"/>
              </a:rPr>
              <a:t>программы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педагогом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может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проводиться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оценка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индивидуального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развития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Такая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оценка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производится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рамках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педагогической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диагностики </a:t>
            </a:r>
            <a:r>
              <a:rPr sz="2000" spc="-5" dirty="0">
                <a:latin typeface="Times New Roman"/>
                <a:cs typeface="Times New Roman"/>
              </a:rPr>
              <a:t>(оценки </a:t>
            </a:r>
            <a:r>
              <a:rPr sz="2000" spc="-10" dirty="0">
                <a:latin typeface="Times New Roman"/>
                <a:cs typeface="Times New Roman"/>
              </a:rPr>
              <a:t>индивидуального </a:t>
            </a:r>
            <a:r>
              <a:rPr sz="2000" dirty="0">
                <a:latin typeface="Times New Roman"/>
                <a:cs typeface="Times New Roman"/>
              </a:rPr>
              <a:t>развития детей </a:t>
            </a:r>
            <a:r>
              <a:rPr sz="2000" spc="-20" dirty="0">
                <a:latin typeface="Times New Roman"/>
                <a:cs typeface="Times New Roman"/>
              </a:rPr>
              <a:t>дошкольного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возраста,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связанной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оценкой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эффективности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педагогических </a:t>
            </a:r>
            <a:r>
              <a:rPr sz="2000" dirty="0">
                <a:latin typeface="Times New Roman"/>
                <a:cs typeface="Times New Roman"/>
              </a:rPr>
              <a:t> действий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лежащей в</a:t>
            </a:r>
            <a:r>
              <a:rPr sz="2000" spc="5" dirty="0">
                <a:latin typeface="Times New Roman"/>
                <a:cs typeface="Times New Roman"/>
              </a:rPr>
              <a:t> основе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дальнейшего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планирования).</a:t>
            </a:r>
            <a:endParaRPr sz="2000">
              <a:latin typeface="Times New Roman"/>
              <a:cs typeface="Times New Roman"/>
            </a:endParaRPr>
          </a:p>
          <a:p>
            <a:pPr marL="375285" algn="just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Карта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освоения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программного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содержания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рабочей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49295" y="4595825"/>
            <a:ext cx="3838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65175" algn="l"/>
                <a:tab pos="1209040" algn="l"/>
                <a:tab pos="2139950" algn="l"/>
              </a:tabLst>
            </a:pPr>
            <a:r>
              <a:rPr sz="2000" spc="-20" dirty="0">
                <a:latin typeface="Times New Roman"/>
                <a:cs typeface="Times New Roman"/>
              </a:rPr>
              <a:t>задач	</a:t>
            </a:r>
            <a:r>
              <a:rPr sz="2000" spc="-5" dirty="0">
                <a:latin typeface="Times New Roman"/>
                <a:cs typeface="Times New Roman"/>
              </a:rPr>
              <a:t>по	итогам	</a:t>
            </a:r>
            <a:r>
              <a:rPr sz="2000" spc="-15" dirty="0">
                <a:latin typeface="Times New Roman"/>
                <a:cs typeface="Times New Roman"/>
              </a:rPr>
              <a:t>педагогической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14471" y="4291076"/>
            <a:ext cx="519239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329055" algn="l"/>
                <a:tab pos="3649979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области	предусматривает	</a:t>
            </a:r>
            <a:r>
              <a:rPr sz="2000" spc="-5" dirty="0">
                <a:latin typeface="Times New Roman"/>
                <a:cs typeface="Times New Roman"/>
              </a:rPr>
              <a:t>планирование</a:t>
            </a:r>
            <a:endParaRPr sz="20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диагностики,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2044" y="4291076"/>
            <a:ext cx="18967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образовательной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образовательных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5" dirty="0">
                <a:latin typeface="Times New Roman"/>
                <a:cs typeface="Times New Roman"/>
              </a:rPr>
              <a:t>б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6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чи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ающ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34639" y="4900929"/>
            <a:ext cx="53752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3045" algn="l"/>
                <a:tab pos="3550285" algn="l"/>
              </a:tabLst>
            </a:pPr>
            <a:r>
              <a:rPr sz="2000" spc="5" dirty="0">
                <a:latin typeface="Times New Roman"/>
                <a:cs typeface="Times New Roman"/>
              </a:rPr>
              <a:t>построение	</a:t>
            </a:r>
            <a:r>
              <a:rPr sz="2000" spc="-5" dirty="0">
                <a:latin typeface="Times New Roman"/>
                <a:cs typeface="Times New Roman"/>
              </a:rPr>
              <a:t>индивидуальной	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2044" y="5205729"/>
            <a:ext cx="695070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4489" algn="l"/>
                <a:tab pos="3439160" algn="l"/>
                <a:tab pos="4798695" algn="l"/>
                <a:tab pos="6087745" algn="l"/>
              </a:tabLst>
            </a:pPr>
            <a:r>
              <a:rPr sz="2000" spc="-5" dirty="0">
                <a:latin typeface="Times New Roman"/>
                <a:cs typeface="Times New Roman"/>
              </a:rPr>
              <a:t>траектории	дальнейшего	</a:t>
            </a:r>
            <a:r>
              <a:rPr sz="2000" dirty="0">
                <a:latin typeface="Times New Roman"/>
                <a:cs typeface="Times New Roman"/>
              </a:rPr>
              <a:t>развития	</a:t>
            </a:r>
            <a:r>
              <a:rPr sz="2000" spc="-15" dirty="0">
                <a:latin typeface="Times New Roman"/>
                <a:cs typeface="Times New Roman"/>
              </a:rPr>
              <a:t>каждого	</a:t>
            </a:r>
            <a:r>
              <a:rPr sz="2000" spc="-10" dirty="0">
                <a:latin typeface="Times New Roman"/>
                <a:cs typeface="Times New Roman"/>
              </a:rPr>
              <a:t>ребёнка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47607" y="5205729"/>
            <a:ext cx="1619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5510580"/>
            <a:ext cx="726503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профессиональной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коррекции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выявленных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особенностей</a:t>
            </a:r>
            <a:r>
              <a:rPr sz="2000" spc="-5" dirty="0">
                <a:latin typeface="Times New Roman"/>
                <a:cs typeface="Times New Roman"/>
              </a:rPr>
              <a:t> развития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5" name="object 1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27248" y="72874"/>
            <a:ext cx="3975100" cy="709295"/>
            <a:chOff x="3127248" y="72874"/>
            <a:chExt cx="3975100" cy="709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2538" y="72874"/>
              <a:ext cx="3029894" cy="2960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7248" y="260603"/>
              <a:ext cx="3974592" cy="52120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3938" y="0"/>
            <a:ext cx="350456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7945" algn="ctr">
              <a:lnSpc>
                <a:spcPct val="100000"/>
              </a:lnSpc>
              <a:spcBef>
                <a:spcPts val="95"/>
              </a:spcBef>
            </a:pPr>
            <a:r>
              <a:rPr sz="2500" spc="-15" dirty="0"/>
              <a:t>Оценка</a:t>
            </a:r>
            <a:r>
              <a:rPr sz="2500" spc="-30" dirty="0"/>
              <a:t> </a:t>
            </a:r>
            <a:r>
              <a:rPr sz="2500" spc="-15" dirty="0"/>
              <a:t>планируемых</a:t>
            </a:r>
            <a:endParaRPr sz="2500"/>
          </a:p>
          <a:p>
            <a:pPr algn="ctr">
              <a:lnSpc>
                <a:spcPct val="100000"/>
              </a:lnSpc>
            </a:pPr>
            <a:r>
              <a:rPr sz="2500" spc="-25" dirty="0"/>
              <a:t>результатов</a:t>
            </a:r>
            <a:r>
              <a:rPr sz="2500" spc="-5" dirty="0"/>
              <a:t> (примерная)</a:t>
            </a:r>
            <a:endParaRPr sz="250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48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35940" y="1656969"/>
            <a:ext cx="7817484" cy="4203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228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0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баллов ―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действие</a:t>
            </a:r>
            <a:r>
              <a:rPr sz="2000" spc="-15" dirty="0">
                <a:latin typeface="Calibri"/>
                <a:cs typeface="Calibri"/>
              </a:rPr>
              <a:t> отсутствует,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обучающийся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</a:t>
            </a:r>
            <a:r>
              <a:rPr sz="2000" spc="-5" dirty="0">
                <a:latin typeface="Calibri"/>
                <a:cs typeface="Calibri"/>
              </a:rPr>
              <a:t> понимает</a:t>
            </a:r>
            <a:r>
              <a:rPr sz="2000" spc="-10" dirty="0">
                <a:latin typeface="Calibri"/>
                <a:cs typeface="Calibri"/>
              </a:rPr>
              <a:t> его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280"/>
              </a:lnSpc>
            </a:pPr>
            <a:r>
              <a:rPr sz="2000" dirty="0">
                <a:latin typeface="Calibri"/>
                <a:cs typeface="Calibri"/>
              </a:rPr>
              <a:t>смысла,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включается</a:t>
            </a:r>
            <a:r>
              <a:rPr sz="2000" dirty="0">
                <a:latin typeface="Calibri"/>
                <a:cs typeface="Calibri"/>
              </a:rPr>
              <a:t> 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процесс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выполнения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вместе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педагогом;</a:t>
            </a:r>
            <a:endParaRPr sz="2000">
              <a:latin typeface="Calibri"/>
              <a:cs typeface="Calibri"/>
            </a:endParaRPr>
          </a:p>
          <a:p>
            <a:pPr marL="355600" marR="772160" indent="-343535">
              <a:lnSpc>
                <a:spcPct val="901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1 балл ― смысл </a:t>
            </a:r>
            <a:r>
              <a:rPr sz="2000" spc="-5" dirty="0">
                <a:latin typeface="Calibri"/>
                <a:cs typeface="Calibri"/>
              </a:rPr>
              <a:t>действия </a:t>
            </a:r>
            <a:r>
              <a:rPr sz="2000" spc="-15" dirty="0">
                <a:latin typeface="Calibri"/>
                <a:cs typeface="Calibri"/>
              </a:rPr>
              <a:t>понимает, </a:t>
            </a:r>
            <a:r>
              <a:rPr sz="2000" spc="-5" dirty="0">
                <a:latin typeface="Calibri"/>
                <a:cs typeface="Calibri"/>
              </a:rPr>
              <a:t>связывает </a:t>
            </a:r>
            <a:r>
              <a:rPr sz="2000" dirty="0">
                <a:latin typeface="Calibri"/>
                <a:cs typeface="Calibri"/>
              </a:rPr>
              <a:t>с </a:t>
            </a:r>
            <a:r>
              <a:rPr sz="2000" spc="-10" dirty="0">
                <a:latin typeface="Calibri"/>
                <a:cs typeface="Calibri"/>
              </a:rPr>
              <a:t>конкретной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ситуацией, </a:t>
            </a:r>
            <a:r>
              <a:rPr sz="2000" spc="-10" dirty="0">
                <a:latin typeface="Calibri"/>
                <a:cs typeface="Calibri"/>
              </a:rPr>
              <a:t>выполняет </a:t>
            </a:r>
            <a:r>
              <a:rPr sz="2000" spc="-5" dirty="0">
                <a:latin typeface="Calibri"/>
                <a:cs typeface="Calibri"/>
              </a:rPr>
              <a:t>действие </a:t>
            </a:r>
            <a:r>
              <a:rPr sz="2000" spc="-20" dirty="0">
                <a:latin typeface="Calibri"/>
                <a:cs typeface="Calibri"/>
              </a:rPr>
              <a:t>только </a:t>
            </a:r>
            <a:r>
              <a:rPr sz="2000" dirty="0">
                <a:latin typeface="Calibri"/>
                <a:cs typeface="Calibri"/>
              </a:rPr>
              <a:t>по прямому </a:t>
            </a:r>
            <a:r>
              <a:rPr sz="2000" spc="-5" dirty="0">
                <a:latin typeface="Calibri"/>
                <a:cs typeface="Calibri"/>
              </a:rPr>
              <a:t>указанию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педагога,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необходимости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требуется</a:t>
            </a:r>
            <a:r>
              <a:rPr sz="2000" spc="-5" dirty="0">
                <a:latin typeface="Calibri"/>
                <a:cs typeface="Calibri"/>
              </a:rPr>
              <a:t> оказание </a:t>
            </a:r>
            <a:r>
              <a:rPr sz="2000" dirty="0">
                <a:latin typeface="Calibri"/>
                <a:cs typeface="Calibri"/>
              </a:rPr>
              <a:t>помощи;</a:t>
            </a:r>
            <a:endParaRPr sz="2000">
              <a:latin typeface="Calibri"/>
              <a:cs typeface="Calibri"/>
            </a:endParaRPr>
          </a:p>
          <a:p>
            <a:pPr marL="355600" marR="601980" indent="-343535">
              <a:lnSpc>
                <a:spcPts val="216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2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балла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― </a:t>
            </a:r>
            <a:r>
              <a:rPr sz="2000" spc="-5" dirty="0">
                <a:latin typeface="Calibri"/>
                <a:cs typeface="Calibri"/>
              </a:rPr>
              <a:t>преимущественно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выполняет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действие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указанию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педагога,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25" dirty="0">
                <a:latin typeface="Calibri"/>
                <a:cs typeface="Calibri"/>
              </a:rPr>
              <a:t>отдельных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ситуациях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способен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выполнить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его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30"/>
              </a:lnSpc>
            </a:pPr>
            <a:r>
              <a:rPr sz="2000" spc="-5" dirty="0">
                <a:latin typeface="Calibri"/>
                <a:cs typeface="Calibri"/>
              </a:rPr>
              <a:t>самостоятельно;</a:t>
            </a:r>
            <a:endParaRPr sz="2000">
              <a:latin typeface="Calibri"/>
              <a:cs typeface="Calibri"/>
            </a:endParaRPr>
          </a:p>
          <a:p>
            <a:pPr marL="355600" marR="621030" indent="-343535">
              <a:lnSpc>
                <a:spcPts val="2160"/>
              </a:lnSpc>
              <a:spcBef>
                <a:spcPts val="5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3 балла </a:t>
            </a:r>
            <a:r>
              <a:rPr sz="2000" spc="5" dirty="0">
                <a:latin typeface="Calibri"/>
                <a:cs typeface="Calibri"/>
              </a:rPr>
              <a:t>― </a:t>
            </a:r>
            <a:r>
              <a:rPr sz="2000" dirty="0">
                <a:latin typeface="Calibri"/>
                <a:cs typeface="Calibri"/>
              </a:rPr>
              <a:t>способен </a:t>
            </a:r>
            <a:r>
              <a:rPr sz="2000" spc="-5" dirty="0">
                <a:latin typeface="Calibri"/>
                <a:cs typeface="Calibri"/>
              </a:rPr>
              <a:t>самостоятельно </a:t>
            </a:r>
            <a:r>
              <a:rPr sz="2000" spc="-10" dirty="0">
                <a:latin typeface="Calibri"/>
                <a:cs typeface="Calibri"/>
              </a:rPr>
              <a:t>выполнять </a:t>
            </a:r>
            <a:r>
              <a:rPr sz="2000" spc="-5" dirty="0">
                <a:latin typeface="Calibri"/>
                <a:cs typeface="Calibri"/>
              </a:rPr>
              <a:t>действие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определенных </a:t>
            </a:r>
            <a:r>
              <a:rPr sz="2000" spc="-5" dirty="0">
                <a:latin typeface="Calibri"/>
                <a:cs typeface="Calibri"/>
              </a:rPr>
              <a:t>ситуациях, </a:t>
            </a:r>
            <a:r>
              <a:rPr sz="2000" spc="-10" dirty="0">
                <a:latin typeface="Calibri"/>
                <a:cs typeface="Calibri"/>
              </a:rPr>
              <a:t>нередко допускает </a:t>
            </a:r>
            <a:r>
              <a:rPr sz="2000" spc="-5" dirty="0">
                <a:latin typeface="Calibri"/>
                <a:cs typeface="Calibri"/>
              </a:rPr>
              <a:t>ошибки, </a:t>
            </a:r>
            <a:r>
              <a:rPr sz="2000" spc="-15" dirty="0">
                <a:latin typeface="Calibri"/>
                <a:cs typeface="Calibri"/>
              </a:rPr>
              <a:t>которые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исправляет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прямому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указанию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педагога;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ts val="2280"/>
              </a:lnSpc>
              <a:spcBef>
                <a:spcPts val="21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4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балла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― способен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самостоятельно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применять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действие,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иногда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допускает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ошибки,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которые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исправляет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замечанию</a:t>
            </a:r>
            <a:r>
              <a:rPr sz="2000" spc="-10" dirty="0">
                <a:latin typeface="Calibri"/>
                <a:cs typeface="Calibri"/>
              </a:rPr>
              <a:t> педагога;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4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5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баллов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―</a:t>
            </a:r>
            <a:r>
              <a:rPr sz="2000" spc="-10" dirty="0">
                <a:latin typeface="Calibri"/>
                <a:cs typeface="Calibri"/>
              </a:rPr>
              <a:t> самостоятельно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применяет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любой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ситуации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0264" y="617743"/>
            <a:ext cx="4577951" cy="3575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8766" y="492074"/>
            <a:ext cx="459676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5" dirty="0"/>
              <a:t>Требования</a:t>
            </a:r>
            <a:r>
              <a:rPr sz="2900" spc="-50" dirty="0"/>
              <a:t> </a:t>
            </a:r>
            <a:r>
              <a:rPr sz="2900" dirty="0"/>
              <a:t>к</a:t>
            </a:r>
            <a:r>
              <a:rPr sz="2900" spc="-10" dirty="0"/>
              <a:t> </a:t>
            </a:r>
            <a:r>
              <a:rPr sz="2900" spc="-5" dirty="0"/>
              <a:t>структуре</a:t>
            </a:r>
            <a:r>
              <a:rPr sz="2900" spc="-65" dirty="0"/>
              <a:t> </a:t>
            </a:r>
            <a:r>
              <a:rPr sz="2900" spc="-25" dirty="0"/>
              <a:t>АОП</a:t>
            </a:r>
            <a:endParaRPr sz="290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49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1912111"/>
            <a:ext cx="7851775" cy="31775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641350" indent="-343535">
              <a:lnSpc>
                <a:spcPct val="8000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15" dirty="0">
                <a:latin typeface="Calibri"/>
                <a:cs typeface="Calibri"/>
              </a:rPr>
              <a:t>Целевой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раздел: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пояснительная</a:t>
            </a:r>
            <a:r>
              <a:rPr sz="2200" b="1" spc="5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записка;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планируемые 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результаты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освоения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обучающимися</a:t>
            </a:r>
            <a:r>
              <a:rPr sz="2200" b="1" spc="5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АОП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образования; </a:t>
            </a:r>
            <a:r>
              <a:rPr sz="2200" b="1" spc="-484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система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оценки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достижения</a:t>
            </a:r>
            <a:r>
              <a:rPr sz="2200" b="1" spc="4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планируемых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результатов 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освоения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АОП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образования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20" dirty="0">
                <a:latin typeface="Calibri"/>
                <a:cs typeface="Calibri"/>
              </a:rPr>
              <a:t>Содержательный</a:t>
            </a:r>
            <a:r>
              <a:rPr sz="2200" b="1" spc="5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раздел: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рабочие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программы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по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отдельным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b="1" spc="-10" dirty="0">
                <a:latin typeface="Calibri"/>
                <a:cs typeface="Calibri"/>
              </a:rPr>
              <a:t>образовательным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областям,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программы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коррекционной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b="1" spc="-10" dirty="0">
                <a:latin typeface="Calibri"/>
                <a:cs typeface="Calibri"/>
              </a:rPr>
              <a:t>работы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с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обучающимися</a:t>
            </a:r>
            <a:r>
              <a:rPr sz="2200" b="1" spc="4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;программа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работы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с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семьей</a:t>
            </a:r>
            <a:endParaRPr sz="2200">
              <a:latin typeface="Calibri"/>
              <a:cs typeface="Calibri"/>
            </a:endParaRPr>
          </a:p>
          <a:p>
            <a:pPr marL="355600" marR="647700" indent="-343535">
              <a:lnSpc>
                <a:spcPct val="8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10" dirty="0">
                <a:latin typeface="Calibri"/>
                <a:cs typeface="Calibri"/>
              </a:rPr>
              <a:t>Организационный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раздел: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учебный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план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(распорядок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и </a:t>
            </a:r>
            <a:r>
              <a:rPr sz="2200" b="1" spc="-48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режим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дня);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система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специальных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условий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реализации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1850"/>
              </a:lnSpc>
            </a:pPr>
            <a:r>
              <a:rPr sz="2200" b="1" spc="-5" dirty="0">
                <a:latin typeface="Calibri"/>
                <a:cs typeface="Calibri"/>
              </a:rPr>
              <a:t>основной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(адаптированной)</a:t>
            </a:r>
            <a:r>
              <a:rPr sz="2200" b="1" spc="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образовательной</a:t>
            </a:r>
            <a:r>
              <a:rPr sz="2200" b="1" spc="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программы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в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b="1" spc="-10" dirty="0">
                <a:latin typeface="Calibri"/>
                <a:cs typeface="Calibri"/>
              </a:rPr>
              <a:t>соответствии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с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требованиями</a:t>
            </a:r>
            <a:r>
              <a:rPr sz="2200" b="1" spc="5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Стандарта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7616" y="2384805"/>
            <a:ext cx="6809105" cy="294449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209550" indent="-343535">
              <a:lnSpc>
                <a:spcPct val="8000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Приказ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Министерства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образования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науки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РФ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от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30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августа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2013 </a:t>
            </a:r>
            <a:r>
              <a:rPr sz="2200" spc="-55" dirty="0">
                <a:latin typeface="Calibri"/>
                <a:cs typeface="Calibri"/>
              </a:rPr>
              <a:t>г.</a:t>
            </a:r>
            <a:r>
              <a:rPr sz="2200" spc="-5" dirty="0">
                <a:latin typeface="Calibri"/>
                <a:cs typeface="Calibri"/>
              </a:rPr>
              <a:t> №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1014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Calibri"/>
              <a:cs typeface="Calibri"/>
            </a:endParaRPr>
          </a:p>
          <a:p>
            <a:pPr marL="355600" marR="434975">
              <a:lnSpc>
                <a:spcPct val="80100"/>
              </a:lnSpc>
              <a:spcBef>
                <a:spcPts val="5"/>
              </a:spcBef>
            </a:pPr>
            <a:r>
              <a:rPr sz="2200" spc="-15" dirty="0">
                <a:latin typeface="Calibri"/>
                <a:cs typeface="Calibri"/>
              </a:rPr>
              <a:t>«…</a:t>
            </a:r>
            <a:r>
              <a:rPr sz="2400" b="1" spc="-15" dirty="0">
                <a:latin typeface="Calibri"/>
                <a:cs typeface="Calibri"/>
              </a:rPr>
              <a:t>содержание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дошкольного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образования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условия организации обучения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-5" dirty="0">
                <a:latin typeface="Calibri"/>
                <a:cs typeface="Calibri"/>
              </a:rPr>
              <a:t>воспитания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детей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ограниченными</a:t>
            </a:r>
            <a:r>
              <a:rPr sz="2400" b="1" spc="-5" dirty="0">
                <a:latin typeface="Calibri"/>
                <a:cs typeface="Calibri"/>
              </a:rPr>
              <a:t> возможностями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014"/>
              </a:lnSpc>
            </a:pPr>
            <a:r>
              <a:rPr sz="2400" b="1" spc="-10" dirty="0">
                <a:latin typeface="Calibri"/>
                <a:cs typeface="Calibri"/>
              </a:rPr>
              <a:t>здоровья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определяются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адаптированной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ts val="2310"/>
              </a:lnSpc>
              <a:spcBef>
                <a:spcPts val="260"/>
              </a:spcBef>
            </a:pPr>
            <a:r>
              <a:rPr sz="2400" b="1" spc="-5" dirty="0">
                <a:latin typeface="Calibri"/>
                <a:cs typeface="Calibri"/>
              </a:rPr>
              <a:t>образовательной программой, </a:t>
            </a:r>
            <a:r>
              <a:rPr sz="2400" b="1" dirty="0">
                <a:latin typeface="Calibri"/>
                <a:cs typeface="Calibri"/>
              </a:rPr>
              <a:t>а </a:t>
            </a:r>
            <a:r>
              <a:rPr sz="2400" b="1" spc="-5" dirty="0">
                <a:latin typeface="Calibri"/>
                <a:cs typeface="Calibri"/>
              </a:rPr>
              <a:t>для инвалидов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также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" dirty="0">
                <a:latin typeface="Calibri"/>
                <a:cs typeface="Calibri"/>
              </a:rPr>
              <a:t>соответствии </a:t>
            </a:r>
            <a:r>
              <a:rPr sz="2400" b="1" dirty="0">
                <a:latin typeface="Calibri"/>
                <a:cs typeface="Calibri"/>
              </a:rPr>
              <a:t>с </a:t>
            </a:r>
            <a:r>
              <a:rPr sz="2400" b="1" spc="-5" dirty="0">
                <a:latin typeface="Calibri"/>
                <a:cs typeface="Calibri"/>
              </a:rPr>
              <a:t>индивидуальной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программой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реабилитации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инвалида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(п.16).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1474" y="0"/>
            <a:ext cx="8572500" cy="1500505"/>
            <a:chOff x="571474" y="0"/>
            <a:chExt cx="8572500" cy="1500505"/>
          </a:xfrm>
        </p:grpSpPr>
        <p:sp>
          <p:nvSpPr>
            <p:cNvPr id="4" name="object 4"/>
            <p:cNvSpPr/>
            <p:nvPr/>
          </p:nvSpPr>
          <p:spPr>
            <a:xfrm>
              <a:off x="571474" y="0"/>
              <a:ext cx="8572500" cy="1500505"/>
            </a:xfrm>
            <a:custGeom>
              <a:avLst/>
              <a:gdLst/>
              <a:ahLst/>
              <a:cxnLst/>
              <a:rect l="l" t="t" r="r" b="b"/>
              <a:pathLst>
                <a:path w="8572500" h="1500505">
                  <a:moveTo>
                    <a:pt x="8572500" y="0"/>
                  </a:moveTo>
                  <a:lnTo>
                    <a:pt x="0" y="0"/>
                  </a:lnTo>
                  <a:lnTo>
                    <a:pt x="0" y="1500124"/>
                  </a:lnTo>
                  <a:lnTo>
                    <a:pt x="8572500" y="1500124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0308" y="262127"/>
              <a:ext cx="7904988" cy="3840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0368" y="536448"/>
              <a:ext cx="6830568" cy="3840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6991" y="536448"/>
              <a:ext cx="384048" cy="3840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3644" y="810768"/>
              <a:ext cx="6294120" cy="38404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71778" y="310641"/>
            <a:ext cx="75806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“Об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 утверждении</a:t>
            </a:r>
            <a:r>
              <a:rPr sz="18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Порядка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 организации</a:t>
            </a:r>
            <a:r>
              <a:rPr sz="1800" b="1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и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 осуществления</a:t>
            </a:r>
            <a:r>
              <a:rPr sz="18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образовательной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деятельности</a:t>
            </a:r>
            <a:r>
              <a:rPr sz="1800" b="1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по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основным</a:t>
            </a:r>
            <a:r>
              <a:rPr sz="1800" b="1" spc="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общеобразовательным</a:t>
            </a:r>
            <a:r>
              <a:rPr sz="1800" b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программам</a:t>
            </a:r>
            <a:r>
              <a:rPr sz="1800" b="1" spc="-8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-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образовательным</a:t>
            </a:r>
            <a:r>
              <a:rPr sz="18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программам</a:t>
            </a:r>
            <a:r>
              <a:rPr sz="1800" b="1" spc="-10" dirty="0">
                <a:solidFill>
                  <a:srgbClr val="4F6128"/>
                </a:solidFill>
                <a:latin typeface="Calibri"/>
                <a:cs typeface="Calibri"/>
              </a:rPr>
              <a:t> дошкольного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образования”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85900" y="105155"/>
            <a:ext cx="7658100" cy="500380"/>
            <a:chOff x="1485900" y="105155"/>
            <a:chExt cx="7658100" cy="5003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5900" y="279423"/>
              <a:ext cx="5618987" cy="29350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3052" y="105155"/>
              <a:ext cx="501396" cy="499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6015" y="105155"/>
              <a:ext cx="2157983" cy="4998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2786" y="170764"/>
            <a:ext cx="75768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latin typeface="Calibri"/>
                <a:cs typeface="Calibri"/>
              </a:rPr>
              <a:t>Структура</a:t>
            </a:r>
            <a:r>
              <a:rPr i="1" spc="-5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рабочей</a:t>
            </a:r>
            <a:r>
              <a:rPr i="1" spc="-25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программы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учителя-дефектолога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50</a:t>
            </a:fld>
            <a:endParaRPr dirty="0"/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779437" y="1073022"/>
          <a:ext cx="8215630" cy="5185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375"/>
                <a:gridCol w="7501255"/>
              </a:tblGrid>
              <a:tr h="182879">
                <a:tc>
                  <a:txBody>
                    <a:bodyPr/>
                    <a:lstStyle/>
                    <a:p>
                      <a:pPr marR="64769" algn="r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1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разделов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4">
                <a:tc>
                  <a:txBody>
                    <a:bodyPr/>
                    <a:lstStyle/>
                    <a:p>
                      <a:pPr marR="104775" algn="r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Целевой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раздел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6606">
                <a:tc>
                  <a:txBody>
                    <a:bodyPr/>
                    <a:lstStyle/>
                    <a:p>
                      <a:pPr marL="38100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0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Пояснительная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записка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 marL="3810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Цели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задачи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41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Принципы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подходы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формированию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1.1.3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marR="380365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Значимые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характеристики,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характеристики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особенностей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возраста.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Характеристика детей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5-6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9690" marR="5067300">
                        <a:lnSpc>
                          <a:spcPts val="14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Характеристика детей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5-6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лет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 ЗПР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Характеристика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5-6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РДА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marR="187960">
                        <a:lnSpc>
                          <a:spcPts val="144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ориентиры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воспитанниками адаптированной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основной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программы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8719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1.2.1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ts val="141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адаптированной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группе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компенсирующей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5-6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4">
                <a:tc>
                  <a:txBody>
                    <a:bodyPr/>
                    <a:lstStyle/>
                    <a:p>
                      <a:pPr marR="104775" algn="r">
                        <a:lnSpc>
                          <a:spcPts val="141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Содержательный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раздел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marR="72390">
                        <a:lnSpc>
                          <a:spcPts val="14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Описание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соответствии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направлениями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ребенка,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представленными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пяти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областях,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учетом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используемых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вариативных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примерных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основных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программ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методических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пособий,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обеспечивающих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реализацию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данного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содержания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3110"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2.1.1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«Социально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коммуникативное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развитие»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984"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2.1.2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«Познавательное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развитие»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983"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2.1.3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«Речевое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развитие»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3111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Содержательный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раздел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(часть,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формируемая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участниками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отношений)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996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2,2.1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Направления</a:t>
                      </a:r>
                      <a:r>
                        <a:rPr sz="1200" spc="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работы учителя-дефектолога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МБДОУ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3034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2.2.2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Разработка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индивидуального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образовательного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маршрута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3034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Особенности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семьями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воспитанников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85900" y="0"/>
            <a:ext cx="7658100" cy="462280"/>
            <a:chOff x="1485900" y="0"/>
            <a:chExt cx="7658100" cy="4622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5900" y="132587"/>
              <a:ext cx="5618987" cy="2971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3052" y="0"/>
              <a:ext cx="501396" cy="4617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6015" y="0"/>
              <a:ext cx="2157983" cy="4617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2786" y="27888"/>
            <a:ext cx="75768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latin typeface="Calibri"/>
                <a:cs typeface="Calibri"/>
              </a:rPr>
              <a:t>Структура</a:t>
            </a:r>
            <a:r>
              <a:rPr i="1" spc="-5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рабочей</a:t>
            </a:r>
            <a:r>
              <a:rPr i="1" spc="-25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программы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учителя-дефектолога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51</a:t>
            </a:fld>
            <a:endParaRPr dirty="0"/>
          </a:p>
        </p:txBody>
      </p:sp>
      <p:grpSp>
        <p:nvGrpSpPr>
          <p:cNvPr id="7" name="object 7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36499" y="708025"/>
          <a:ext cx="8786495" cy="54476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865"/>
                <a:gridCol w="7707630"/>
              </a:tblGrid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анизац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онный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Материально технические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условия,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созданные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реализации основной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Обеспечение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методическими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материалами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средствами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обучения(по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образовательным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оюластям)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режима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пребывания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0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3.4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Расписание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непрерывной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образовательной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Расписание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индивидуальной</a:t>
                      </a:r>
                      <a:r>
                        <a:rPr sz="12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учителя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дефектолога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детьми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Циклограмма работы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учителя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дефектолога.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Годовой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график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Комплексно-тематический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психолого-педагогической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детского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Мониторинг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уровня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20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(диагностические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карты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разделам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программы,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сводные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таблицы)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0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Приложение: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37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0" lvl="1" indent="-265430">
                        <a:lnSpc>
                          <a:spcPct val="100000"/>
                        </a:lnSpc>
                        <a:spcBef>
                          <a:spcPts val="55"/>
                        </a:spcBef>
                        <a:buAutoNum type="arabicPeriod"/>
                        <a:tabLst>
                          <a:tab pos="299085" algn="l"/>
                        </a:tabLst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Перспективно-тематическое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планирование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 marR="452120" lvl="2">
                        <a:lnSpc>
                          <a:spcPct val="114999"/>
                        </a:lnSpc>
                        <a:buAutoNum type="arabicPeriod"/>
                        <a:tabLst>
                          <a:tab pos="3752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Календарно-тематический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фронтально-подгрупповых занятий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развитию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речи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ознакомлению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окружающим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 marR="793750">
                        <a:lnSpc>
                          <a:spcPct val="114999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4.1.2.Календарно-тематический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фронтально-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подгрупповых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занятий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ФЭМП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4.2.1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Календарно-тематический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200" spc="6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индивидуально-подгрупповых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занятий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развитию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речи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ознакомлению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окружающим</a:t>
                      </a:r>
                      <a:r>
                        <a:rPr sz="12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6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жизни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 marR="568960">
                        <a:lnSpc>
                          <a:spcPct val="114999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4.2.2.Календарно-тематический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индивидуально-подгрупповых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занятий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ФЭМП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3655" marR="189230">
                        <a:lnSpc>
                          <a:spcPct val="114999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4.3.Календарно-тематический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6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игровой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деятельности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4.4.Календарно-тематическое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планирование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кружковой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сенсомоторному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развитию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интеллекта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2974" y="0"/>
            <a:ext cx="8001000" cy="1155700"/>
            <a:chOff x="1142974" y="0"/>
            <a:chExt cx="8001000" cy="1155700"/>
          </a:xfrm>
        </p:grpSpPr>
        <p:sp>
          <p:nvSpPr>
            <p:cNvPr id="3" name="object 3"/>
            <p:cNvSpPr/>
            <p:nvPr/>
          </p:nvSpPr>
          <p:spPr>
            <a:xfrm>
              <a:off x="1142974" y="0"/>
              <a:ext cx="8001000" cy="1143000"/>
            </a:xfrm>
            <a:custGeom>
              <a:avLst/>
              <a:gdLst/>
              <a:ahLst/>
              <a:cxnLst/>
              <a:rect l="l" t="t" r="r" b="b"/>
              <a:pathLst>
                <a:path w="8001000" h="1143000">
                  <a:moveTo>
                    <a:pt x="8001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001000" y="1143000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7048" y="0"/>
              <a:ext cx="7328916" cy="423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2456" y="289559"/>
              <a:ext cx="7655052" cy="4998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2967" y="655319"/>
              <a:ext cx="3968496" cy="49987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9621" y="0"/>
            <a:ext cx="72091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latin typeface="Calibri"/>
                <a:cs typeface="Calibri"/>
              </a:rPr>
              <a:t>Возможности пребывания детей </a:t>
            </a:r>
            <a:r>
              <a:rPr i="1" dirty="0">
                <a:latin typeface="Calibri"/>
                <a:cs typeface="Calibri"/>
              </a:rPr>
              <a:t>с </a:t>
            </a:r>
            <a:r>
              <a:rPr i="1" spc="-5" dirty="0">
                <a:latin typeface="Calibri"/>
                <a:cs typeface="Calibri"/>
              </a:rPr>
              <a:t>ОВЗ </a:t>
            </a:r>
            <a:r>
              <a:rPr i="1" dirty="0">
                <a:latin typeface="Calibri"/>
                <a:cs typeface="Calibri"/>
              </a:rPr>
              <a:t>в </a:t>
            </a:r>
            <a:r>
              <a:rPr i="1" spc="-10" dirty="0">
                <a:latin typeface="Calibri"/>
                <a:cs typeface="Calibri"/>
              </a:rPr>
              <a:t>условиях </a:t>
            </a:r>
            <a:r>
              <a:rPr i="1" spc="-5" dirty="0">
                <a:latin typeface="Calibri"/>
                <a:cs typeface="Calibri"/>
              </a:rPr>
              <a:t> инклюзии </a:t>
            </a:r>
            <a:r>
              <a:rPr i="1" spc="-10" dirty="0">
                <a:latin typeface="Calibri"/>
                <a:cs typeface="Calibri"/>
              </a:rPr>
              <a:t>или </a:t>
            </a:r>
            <a:r>
              <a:rPr i="1" spc="-5" dirty="0">
                <a:latin typeface="Calibri"/>
                <a:cs typeface="Calibri"/>
              </a:rPr>
              <a:t>интеграции </a:t>
            </a:r>
            <a:r>
              <a:rPr i="1" dirty="0">
                <a:latin typeface="Calibri"/>
                <a:cs typeface="Calibri"/>
              </a:rPr>
              <a:t>на </a:t>
            </a:r>
            <a:r>
              <a:rPr i="1" spc="-5" dirty="0">
                <a:latin typeface="Calibri"/>
                <a:cs typeface="Calibri"/>
              </a:rPr>
              <a:t>основании </a:t>
            </a:r>
            <a:r>
              <a:rPr i="1" dirty="0">
                <a:latin typeface="Calibri"/>
                <a:cs typeface="Calibri"/>
              </a:rPr>
              <a:t>разработки </a:t>
            </a:r>
            <a:r>
              <a:rPr i="1" spc="-53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ООП,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20" dirty="0">
                <a:latin typeface="Calibri"/>
                <a:cs typeface="Calibri"/>
              </a:rPr>
              <a:t>АООП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или</a:t>
            </a:r>
            <a:r>
              <a:rPr i="1" spc="-15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ИОП</a:t>
            </a:r>
            <a:r>
              <a:rPr i="1" spc="-15" dirty="0">
                <a:latin typeface="Calibri"/>
                <a:cs typeface="Calibri"/>
              </a:rPr>
              <a:t> </a:t>
            </a:r>
            <a:r>
              <a:rPr i="1" spc="-20" dirty="0">
                <a:latin typeface="Calibri"/>
                <a:cs typeface="Calibri"/>
              </a:rPr>
              <a:t>(АОП)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2785998" y="1137285"/>
            <a:ext cx="6215380" cy="5578475"/>
            <a:chOff x="2785998" y="1137285"/>
            <a:chExt cx="6215380" cy="5578475"/>
          </a:xfrm>
        </p:grpSpPr>
        <p:sp>
          <p:nvSpPr>
            <p:cNvPr id="9" name="object 9"/>
            <p:cNvSpPr/>
            <p:nvPr/>
          </p:nvSpPr>
          <p:spPr>
            <a:xfrm>
              <a:off x="2785999" y="1137284"/>
              <a:ext cx="4253865" cy="822960"/>
            </a:xfrm>
            <a:custGeom>
              <a:avLst/>
              <a:gdLst/>
              <a:ahLst/>
              <a:cxnLst/>
              <a:rect l="l" t="t" r="r" b="b"/>
              <a:pathLst>
                <a:path w="4253865" h="822960">
                  <a:moveTo>
                    <a:pt x="2100072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2100072" y="822960"/>
                  </a:lnTo>
                  <a:lnTo>
                    <a:pt x="2100072" y="0"/>
                  </a:lnTo>
                  <a:close/>
                </a:path>
                <a:path w="4253865" h="822960">
                  <a:moveTo>
                    <a:pt x="4253357" y="0"/>
                  </a:moveTo>
                  <a:lnTo>
                    <a:pt x="2100199" y="0"/>
                  </a:lnTo>
                  <a:lnTo>
                    <a:pt x="2100199" y="822960"/>
                  </a:lnTo>
                  <a:lnTo>
                    <a:pt x="4253357" y="822960"/>
                  </a:lnTo>
                  <a:lnTo>
                    <a:pt x="4253357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85999" y="1960244"/>
              <a:ext cx="6215380" cy="822960"/>
            </a:xfrm>
            <a:custGeom>
              <a:avLst/>
              <a:gdLst/>
              <a:ahLst/>
              <a:cxnLst/>
              <a:rect l="l" t="t" r="r" b="b"/>
              <a:pathLst>
                <a:path w="6215380" h="822960">
                  <a:moveTo>
                    <a:pt x="2100072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2100072" y="822960"/>
                  </a:lnTo>
                  <a:lnTo>
                    <a:pt x="2100072" y="0"/>
                  </a:lnTo>
                  <a:close/>
                </a:path>
                <a:path w="6215380" h="822960">
                  <a:moveTo>
                    <a:pt x="6215126" y="0"/>
                  </a:moveTo>
                  <a:lnTo>
                    <a:pt x="4253357" y="0"/>
                  </a:lnTo>
                  <a:lnTo>
                    <a:pt x="2100199" y="0"/>
                  </a:lnTo>
                  <a:lnTo>
                    <a:pt x="2100199" y="822960"/>
                  </a:lnTo>
                  <a:lnTo>
                    <a:pt x="4253357" y="822960"/>
                  </a:lnTo>
                  <a:lnTo>
                    <a:pt x="6215126" y="822960"/>
                  </a:lnTo>
                  <a:lnTo>
                    <a:pt x="6215126" y="0"/>
                  </a:lnTo>
                  <a:close/>
                </a:path>
              </a:pathLst>
            </a:custGeom>
            <a:solidFill>
              <a:srgbClr val="DEE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5999" y="2783217"/>
              <a:ext cx="6215380" cy="640080"/>
            </a:xfrm>
            <a:custGeom>
              <a:avLst/>
              <a:gdLst/>
              <a:ahLst/>
              <a:cxnLst/>
              <a:rect l="l" t="t" r="r" b="b"/>
              <a:pathLst>
                <a:path w="6215380" h="640079">
                  <a:moveTo>
                    <a:pt x="2100072" y="0"/>
                  </a:moveTo>
                  <a:lnTo>
                    <a:pt x="0" y="0"/>
                  </a:lnTo>
                  <a:lnTo>
                    <a:pt x="0" y="640067"/>
                  </a:lnTo>
                  <a:lnTo>
                    <a:pt x="2100072" y="640067"/>
                  </a:lnTo>
                  <a:lnTo>
                    <a:pt x="2100072" y="0"/>
                  </a:lnTo>
                  <a:close/>
                </a:path>
                <a:path w="6215380" h="640079">
                  <a:moveTo>
                    <a:pt x="6215126" y="0"/>
                  </a:moveTo>
                  <a:lnTo>
                    <a:pt x="4253357" y="0"/>
                  </a:lnTo>
                  <a:lnTo>
                    <a:pt x="4253357" y="640067"/>
                  </a:lnTo>
                  <a:lnTo>
                    <a:pt x="6215126" y="640067"/>
                  </a:lnTo>
                  <a:lnTo>
                    <a:pt x="6215126" y="0"/>
                  </a:lnTo>
                  <a:close/>
                </a:path>
              </a:pathLst>
            </a:custGeom>
            <a:solidFill>
              <a:srgbClr val="EEF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85998" y="3423285"/>
              <a:ext cx="2100580" cy="1554480"/>
            </a:xfrm>
            <a:custGeom>
              <a:avLst/>
              <a:gdLst/>
              <a:ahLst/>
              <a:cxnLst/>
              <a:rect l="l" t="t" r="r" b="b"/>
              <a:pathLst>
                <a:path w="2100579" h="1554479">
                  <a:moveTo>
                    <a:pt x="2100072" y="0"/>
                  </a:moveTo>
                  <a:lnTo>
                    <a:pt x="0" y="0"/>
                  </a:lnTo>
                  <a:lnTo>
                    <a:pt x="0" y="1554480"/>
                  </a:lnTo>
                  <a:lnTo>
                    <a:pt x="2100072" y="1554480"/>
                  </a:lnTo>
                  <a:lnTo>
                    <a:pt x="2100072" y="0"/>
                  </a:lnTo>
                  <a:close/>
                </a:path>
              </a:pathLst>
            </a:custGeom>
            <a:solidFill>
              <a:srgbClr val="DEE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5999" y="4977790"/>
              <a:ext cx="6215380" cy="1737360"/>
            </a:xfrm>
            <a:custGeom>
              <a:avLst/>
              <a:gdLst/>
              <a:ahLst/>
              <a:cxnLst/>
              <a:rect l="l" t="t" r="r" b="b"/>
              <a:pathLst>
                <a:path w="6215380" h="1737359">
                  <a:moveTo>
                    <a:pt x="2100072" y="0"/>
                  </a:moveTo>
                  <a:lnTo>
                    <a:pt x="0" y="0"/>
                  </a:lnTo>
                  <a:lnTo>
                    <a:pt x="0" y="1737360"/>
                  </a:lnTo>
                  <a:lnTo>
                    <a:pt x="2100072" y="1737360"/>
                  </a:lnTo>
                  <a:lnTo>
                    <a:pt x="2100072" y="0"/>
                  </a:lnTo>
                  <a:close/>
                </a:path>
                <a:path w="6215380" h="1737359">
                  <a:moveTo>
                    <a:pt x="6215126" y="0"/>
                  </a:moveTo>
                  <a:lnTo>
                    <a:pt x="4253357" y="0"/>
                  </a:lnTo>
                  <a:lnTo>
                    <a:pt x="4253357" y="1737360"/>
                  </a:lnTo>
                  <a:lnTo>
                    <a:pt x="6215126" y="1737360"/>
                  </a:lnTo>
                  <a:lnTo>
                    <a:pt x="6215126" y="0"/>
                  </a:lnTo>
                  <a:close/>
                </a:path>
              </a:pathLst>
            </a:custGeom>
            <a:solidFill>
              <a:srgbClr val="EEF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1275" y="1867090"/>
              <a:ext cx="1010412" cy="86086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8779" y="1867090"/>
              <a:ext cx="1010412" cy="86086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89520" y="1920240"/>
              <a:ext cx="902207" cy="8077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21963" y="2767076"/>
              <a:ext cx="664463" cy="5933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67244" y="2727325"/>
              <a:ext cx="742188" cy="63309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1275" y="3330130"/>
              <a:ext cx="1010412" cy="86086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1275" y="4884597"/>
              <a:ext cx="1010412" cy="86088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98891" y="4972812"/>
              <a:ext cx="263651" cy="260603"/>
            </a:xfrm>
            <a:prstGeom prst="rect">
              <a:avLst/>
            </a:prstGeom>
          </p:spPr>
        </p:pic>
      </p:grp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533398" y="1130935"/>
          <a:ext cx="8466455" cy="55778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2345"/>
                <a:gridCol w="2099945"/>
                <a:gridCol w="2152650"/>
                <a:gridCol w="1961515"/>
              </a:tblGrid>
              <a:tr h="822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общеразвивающей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R="318770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 marR="228600" indent="964565" algn="just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 </a:t>
                      </a:r>
                      <a:r>
                        <a:rPr sz="1600" b="1" spc="-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ир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ной 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 marR="158750" indent="938530" algn="just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 </a:t>
                      </a:r>
                      <a:r>
                        <a:rPr sz="1600" b="1" spc="-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пенси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ющей 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Разработка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коррекционного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раздела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ООП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группу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4400" b="1" dirty="0">
                          <a:latin typeface="Calibri"/>
                          <a:cs typeface="Calibri"/>
                        </a:rPr>
                        <a:t>+</a:t>
                      </a:r>
                      <a:endParaRPr sz="4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4400" b="1" dirty="0">
                          <a:latin typeface="Calibri"/>
                          <a:cs typeface="Calibri"/>
                        </a:rPr>
                        <a:t>+</a:t>
                      </a:r>
                      <a:endParaRPr sz="4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4400" b="1" dirty="0">
                          <a:latin typeface="Calibri"/>
                          <a:cs typeface="Calibri"/>
                        </a:rPr>
                        <a:t>-</a:t>
                      </a:r>
                      <a:endParaRPr sz="4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57785" marR="16446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Разработка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АООП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800" b="1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группу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-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2258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Может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быть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АОП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на </a:t>
                      </a:r>
                      <a:r>
                        <a:rPr sz="1600" spc="-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подгруппу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детей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1554479">
                <a:tc>
                  <a:txBody>
                    <a:bodyPr/>
                    <a:lstStyle/>
                    <a:p>
                      <a:pPr marL="57785" marR="473709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Разработка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ндив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уальной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карты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развития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4400" b="1" dirty="0">
                          <a:latin typeface="Calibri"/>
                          <a:cs typeface="Calibri"/>
                        </a:rPr>
                        <a:t>+</a:t>
                      </a:r>
                      <a:endParaRPr sz="4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Дополняется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 marR="5486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информационн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- 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диагностической </a:t>
                      </a:r>
                      <a:r>
                        <a:rPr sz="1600" spc="-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индивидуальной </a:t>
                      </a:r>
                      <a:r>
                        <a:rPr sz="1600" spc="-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картой (для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воспитателя)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2423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Заменяется </a:t>
                      </a:r>
                      <a:r>
                        <a:rPr sz="1600" spc="-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ев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ы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710" marR="36004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ими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ар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ами 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специального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обследования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ребенка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737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Разработка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ИОМ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4400" b="1" dirty="0">
                          <a:latin typeface="Calibri"/>
                          <a:cs typeface="Calibri"/>
                        </a:rPr>
                        <a:t>+</a:t>
                      </a:r>
                      <a:endParaRPr sz="4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038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азрабатыва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как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документ,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совмещенный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ИОП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25"/>
                        </a:lnSpc>
                        <a:spcBef>
                          <a:spcPts val="29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710" algn="just">
                        <a:lnSpc>
                          <a:spcPts val="1905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ОВЗ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710" marR="359410" algn="just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«н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профил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ны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» 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разрабатывается </a:t>
                      </a:r>
                      <a:r>
                        <a:rPr sz="1600" spc="-3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документ,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710" algn="just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совмещенный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с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71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400175" algn="l"/>
                        </a:tabLst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ИОП	</a:t>
                      </a:r>
                      <a:r>
                        <a:rPr sz="1800" baseline="9259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53</a:t>
                      </a:r>
                      <a:endParaRPr sz="1800" baseline="9259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23" name="object 23"/>
          <p:cNvGrpSpPr/>
          <p:nvPr/>
        </p:nvGrpSpPr>
        <p:grpSpPr>
          <a:xfrm>
            <a:off x="-4762" y="0"/>
            <a:ext cx="542925" cy="6867525"/>
            <a:chOff x="-4762" y="0"/>
            <a:chExt cx="542925" cy="6867525"/>
          </a:xfrm>
        </p:grpSpPr>
        <p:sp>
          <p:nvSpPr>
            <p:cNvPr id="24" name="object 2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2192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2974" y="0"/>
            <a:ext cx="8001000" cy="1155700"/>
            <a:chOff x="1142974" y="0"/>
            <a:chExt cx="8001000" cy="1155700"/>
          </a:xfrm>
        </p:grpSpPr>
        <p:sp>
          <p:nvSpPr>
            <p:cNvPr id="3" name="object 3"/>
            <p:cNvSpPr/>
            <p:nvPr/>
          </p:nvSpPr>
          <p:spPr>
            <a:xfrm>
              <a:off x="1142974" y="0"/>
              <a:ext cx="8001000" cy="1143000"/>
            </a:xfrm>
            <a:custGeom>
              <a:avLst/>
              <a:gdLst/>
              <a:ahLst/>
              <a:cxnLst/>
              <a:rect l="l" t="t" r="r" b="b"/>
              <a:pathLst>
                <a:path w="8001000" h="1143000">
                  <a:moveTo>
                    <a:pt x="8001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001000" y="1143000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7048" y="0"/>
              <a:ext cx="7328916" cy="423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2456" y="289559"/>
              <a:ext cx="7655052" cy="4998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2967" y="655319"/>
              <a:ext cx="3968496" cy="49987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9621" y="0"/>
            <a:ext cx="72091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latin typeface="Calibri"/>
                <a:cs typeface="Calibri"/>
              </a:rPr>
              <a:t>Возможности пребывания детей </a:t>
            </a:r>
            <a:r>
              <a:rPr i="1" dirty="0">
                <a:latin typeface="Calibri"/>
                <a:cs typeface="Calibri"/>
              </a:rPr>
              <a:t>с </a:t>
            </a:r>
            <a:r>
              <a:rPr i="1" spc="-5" dirty="0">
                <a:latin typeface="Calibri"/>
                <a:cs typeface="Calibri"/>
              </a:rPr>
              <a:t>ОВЗ </a:t>
            </a:r>
            <a:r>
              <a:rPr i="1" dirty="0">
                <a:latin typeface="Calibri"/>
                <a:cs typeface="Calibri"/>
              </a:rPr>
              <a:t>в </a:t>
            </a:r>
            <a:r>
              <a:rPr i="1" spc="-10" dirty="0">
                <a:latin typeface="Calibri"/>
                <a:cs typeface="Calibri"/>
              </a:rPr>
              <a:t>условиях </a:t>
            </a:r>
            <a:r>
              <a:rPr i="1" spc="-5" dirty="0">
                <a:latin typeface="Calibri"/>
                <a:cs typeface="Calibri"/>
              </a:rPr>
              <a:t> инклюзии </a:t>
            </a:r>
            <a:r>
              <a:rPr i="1" spc="-10" dirty="0">
                <a:latin typeface="Calibri"/>
                <a:cs typeface="Calibri"/>
              </a:rPr>
              <a:t>или </a:t>
            </a:r>
            <a:r>
              <a:rPr i="1" spc="-5" dirty="0">
                <a:latin typeface="Calibri"/>
                <a:cs typeface="Calibri"/>
              </a:rPr>
              <a:t>интеграции </a:t>
            </a:r>
            <a:r>
              <a:rPr i="1" dirty="0">
                <a:latin typeface="Calibri"/>
                <a:cs typeface="Calibri"/>
              </a:rPr>
              <a:t>на </a:t>
            </a:r>
            <a:r>
              <a:rPr i="1" spc="-5" dirty="0">
                <a:latin typeface="Calibri"/>
                <a:cs typeface="Calibri"/>
              </a:rPr>
              <a:t>основании </a:t>
            </a:r>
            <a:r>
              <a:rPr i="1" dirty="0">
                <a:latin typeface="Calibri"/>
                <a:cs typeface="Calibri"/>
              </a:rPr>
              <a:t>разработки </a:t>
            </a:r>
            <a:r>
              <a:rPr i="1" spc="-53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ООП,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20" dirty="0">
                <a:latin typeface="Calibri"/>
                <a:cs typeface="Calibri"/>
              </a:rPr>
              <a:t>АООП</a:t>
            </a:r>
            <a:r>
              <a:rPr i="1" spc="-30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или</a:t>
            </a:r>
            <a:r>
              <a:rPr i="1" spc="-15" dirty="0">
                <a:latin typeface="Calibri"/>
                <a:cs typeface="Calibri"/>
              </a:rPr>
              <a:t> </a:t>
            </a:r>
            <a:r>
              <a:rPr i="1" spc="-5" dirty="0">
                <a:latin typeface="Calibri"/>
                <a:cs typeface="Calibri"/>
              </a:rPr>
              <a:t>ИОП</a:t>
            </a:r>
            <a:r>
              <a:rPr i="1" spc="-15" dirty="0">
                <a:latin typeface="Calibri"/>
                <a:cs typeface="Calibri"/>
              </a:rPr>
              <a:t> </a:t>
            </a:r>
            <a:r>
              <a:rPr i="1" spc="-20" dirty="0">
                <a:latin typeface="Calibri"/>
                <a:cs typeface="Calibri"/>
              </a:rPr>
              <a:t>(АОП)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36562" y="1493774"/>
          <a:ext cx="8288019" cy="4500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2005"/>
                <a:gridCol w="2204085"/>
                <a:gridCol w="2099310"/>
                <a:gridCol w="1912619"/>
              </a:tblGrid>
              <a:tr h="9276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187960" marR="229870" indent="5803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общеразвивающей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208915" marR="203200" indent="964565" algn="just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 </a:t>
                      </a:r>
                      <a:r>
                        <a:rPr sz="1600" b="1" spc="-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мб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ой 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34620" indent="938530" algn="just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Группа </a:t>
                      </a:r>
                      <a:r>
                        <a:rPr sz="1600" b="1" spc="-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си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ющей 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614171">
                <a:tc>
                  <a:txBody>
                    <a:bodyPr/>
                    <a:lstStyle/>
                    <a:p>
                      <a:pPr marL="91440" marR="2438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Индивидуальный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образовательный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3972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Если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есть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АОП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подгруппу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то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6319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азрабатыва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  для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детей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со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DEE7D1"/>
                    </a:solidFill>
                  </a:tcPr>
                </a:tc>
              </a:tr>
              <a:tr h="274447">
                <a:tc>
                  <a:txBody>
                    <a:bodyPr/>
                    <a:lstStyle/>
                    <a:p>
                      <a:pPr marL="91440">
                        <a:lnSpc>
                          <a:spcPts val="1889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учебный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план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разрабатывается,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сложной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Если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дети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идут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структурой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ООП,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то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дефекта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или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743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разрабатывается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множественным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46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нарушениями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79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EF3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586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Разработка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ИОП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90"/>
                        </a:lnSpc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Разрабатывается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документ,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развитии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совмещенный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EE7D1"/>
                    </a:solidFill>
                  </a:tcPr>
                </a:tc>
              </a:tr>
              <a:tr h="725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ИОМ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61003" y="2371851"/>
            <a:ext cx="742188" cy="6319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61003" y="4330191"/>
            <a:ext cx="742188" cy="63195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9149080" cy="6867525"/>
            <a:chOff x="-4762" y="0"/>
            <a:chExt cx="9149080" cy="6867525"/>
          </a:xfrm>
        </p:grpSpPr>
        <p:sp>
          <p:nvSpPr>
            <p:cNvPr id="3" name="object 3"/>
            <p:cNvSpPr/>
            <p:nvPr/>
          </p:nvSpPr>
          <p:spPr>
            <a:xfrm>
              <a:off x="533398" y="0"/>
              <a:ext cx="8610600" cy="1268730"/>
            </a:xfrm>
            <a:custGeom>
              <a:avLst/>
              <a:gdLst/>
              <a:ahLst/>
              <a:cxnLst/>
              <a:rect l="l" t="t" r="r" b="b"/>
              <a:pathLst>
                <a:path w="8610600" h="1268730">
                  <a:moveTo>
                    <a:pt x="0" y="1268729"/>
                  </a:moveTo>
                  <a:lnTo>
                    <a:pt x="8610601" y="1268729"/>
                  </a:lnTo>
                  <a:lnTo>
                    <a:pt x="8610601" y="0"/>
                  </a:lnTo>
                  <a:lnTo>
                    <a:pt x="0" y="0"/>
                  </a:lnTo>
                  <a:lnTo>
                    <a:pt x="0" y="1268729"/>
                  </a:lnTo>
                  <a:close/>
                </a:path>
              </a:pathLst>
            </a:custGeom>
            <a:solidFill>
              <a:srgbClr val="EBF0DE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9723" y="42671"/>
              <a:ext cx="2238755" cy="74066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921122" y="147065"/>
            <a:ext cx="16598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Выв</a:t>
            </a:r>
            <a:r>
              <a:rPr sz="3600" spc="-95" dirty="0"/>
              <a:t>о</a:t>
            </a:r>
            <a:r>
              <a:rPr sz="3600" spc="-5" dirty="0"/>
              <a:t>ды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293367" y="1730705"/>
            <a:ext cx="6967855" cy="3380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latin typeface="Calibri"/>
                <a:cs typeface="Calibri"/>
              </a:rPr>
              <a:t>Таким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образом,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адаптированная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основная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образовательная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latin typeface="Calibri"/>
                <a:cs typeface="Calibri"/>
              </a:rPr>
              <a:t>программа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дошкольного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образования</a:t>
            </a:r>
            <a:r>
              <a:rPr sz="2000" b="1" spc="42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МБДОУ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для</a:t>
            </a:r>
            <a:endParaRPr sz="2000">
              <a:latin typeface="Calibri"/>
              <a:cs typeface="Calibri"/>
            </a:endParaRPr>
          </a:p>
          <a:p>
            <a:pPr marL="12700" marR="803910">
              <a:lnSpc>
                <a:spcPct val="100000"/>
              </a:lnSpc>
            </a:pPr>
            <a:r>
              <a:rPr sz="2000" b="1" spc="-5" dirty="0">
                <a:latin typeface="Calibri"/>
                <a:cs typeface="Calibri"/>
              </a:rPr>
              <a:t>обучающихся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ОВЗ,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являясь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локальным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нормативным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документом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образовательной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организации,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должна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регламентировать </a:t>
            </a:r>
            <a:r>
              <a:rPr sz="2000" b="1" dirty="0">
                <a:latin typeface="Calibri"/>
                <a:cs typeface="Calibri"/>
              </a:rPr>
              <a:t>все виды и </a:t>
            </a:r>
            <a:r>
              <a:rPr sz="2000" b="1" spc="-15" dirty="0">
                <a:latin typeface="Calibri"/>
                <a:cs typeface="Calibri"/>
              </a:rPr>
              <a:t>содержание </a:t>
            </a:r>
            <a:r>
              <a:rPr sz="2000" b="1" spc="-5" dirty="0">
                <a:latin typeface="Calibri"/>
                <a:cs typeface="Calibri"/>
              </a:rPr>
              <a:t>образовательной 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деятельности </a:t>
            </a:r>
            <a:r>
              <a:rPr sz="2000" b="1" spc="-5" dirty="0">
                <a:latin typeface="Calibri"/>
                <a:cs typeface="Calibri"/>
              </a:rPr>
              <a:t>участников образовательного процесса </a:t>
            </a:r>
            <a:r>
              <a:rPr sz="2000" b="1" dirty="0">
                <a:latin typeface="Calibri"/>
                <a:cs typeface="Calibri"/>
              </a:rPr>
              <a:t>с учетом </a:t>
            </a:r>
            <a:r>
              <a:rPr sz="2000" b="1" spc="-4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требований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вариативности,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определять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оптимальные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условия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для социализации </a:t>
            </a:r>
            <a:r>
              <a:rPr sz="2000" b="1" dirty="0">
                <a:latin typeface="Calibri"/>
                <a:cs typeface="Calibri"/>
              </a:rPr>
              <a:t>и </a:t>
            </a:r>
            <a:r>
              <a:rPr sz="2000" b="1" spc="-5" dirty="0">
                <a:latin typeface="Calibri"/>
                <a:cs typeface="Calibri"/>
              </a:rPr>
              <a:t>интеграции обучающихся </a:t>
            </a:r>
            <a:r>
              <a:rPr sz="2000" b="1" dirty="0">
                <a:latin typeface="Calibri"/>
                <a:cs typeface="Calibri"/>
              </a:rPr>
              <a:t>с учетом их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способностей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состояния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здоровья,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обеспечивать</a:t>
            </a:r>
            <a:endParaRPr sz="2000">
              <a:latin typeface="Calibri"/>
              <a:cs typeface="Calibri"/>
            </a:endParaRPr>
          </a:p>
          <a:p>
            <a:pPr marL="12700" marR="68961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Calibri"/>
                <a:cs typeface="Calibri"/>
              </a:rPr>
              <a:t>удовлетворение </a:t>
            </a:r>
            <a:r>
              <a:rPr sz="2000" b="1" dirty="0">
                <a:latin typeface="Calibri"/>
                <a:cs typeface="Calibri"/>
              </a:rPr>
              <a:t>особых </a:t>
            </a:r>
            <a:r>
              <a:rPr sz="2000" b="1" spc="-5" dirty="0">
                <a:latin typeface="Calibri"/>
                <a:cs typeface="Calibri"/>
              </a:rPr>
              <a:t>образовательных потребностей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обучающихся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ОВЗ.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7376" y="282463"/>
            <a:ext cx="6448425" cy="836294"/>
            <a:chOff x="1417376" y="282463"/>
            <a:chExt cx="6448425" cy="83629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76" y="282463"/>
              <a:ext cx="6447936" cy="3575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9792" y="518159"/>
              <a:ext cx="2001012" cy="6004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35940" y="157352"/>
            <a:ext cx="7891780" cy="568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3595" marR="582930" indent="-2508885">
              <a:lnSpc>
                <a:spcPct val="100000"/>
              </a:lnSpc>
              <a:spcBef>
                <a:spcPts val="100"/>
              </a:spcBef>
            </a:pPr>
            <a:r>
              <a:rPr sz="2900" b="1" i="1" spc="-20" dirty="0">
                <a:solidFill>
                  <a:srgbClr val="4F6128"/>
                </a:solidFill>
                <a:latin typeface="Calibri"/>
                <a:cs typeface="Calibri"/>
              </a:rPr>
              <a:t>Типичные </a:t>
            </a:r>
            <a:r>
              <a:rPr sz="2900" b="1" i="1" spc="-5" dirty="0">
                <a:solidFill>
                  <a:srgbClr val="4F6128"/>
                </a:solidFill>
                <a:latin typeface="Calibri"/>
                <a:cs typeface="Calibri"/>
              </a:rPr>
              <a:t>ошибки при проектировании </a:t>
            </a:r>
            <a:r>
              <a:rPr sz="2900" b="1" i="1" spc="-6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900" b="1" i="1" spc="-20" dirty="0">
                <a:solidFill>
                  <a:srgbClr val="4F6128"/>
                </a:solidFill>
                <a:latin typeface="Calibri"/>
                <a:cs typeface="Calibri"/>
              </a:rPr>
              <a:t>АООП</a:t>
            </a:r>
            <a:r>
              <a:rPr sz="2900" b="1" i="1" spc="-25" dirty="0">
                <a:solidFill>
                  <a:srgbClr val="4F6128"/>
                </a:solidFill>
                <a:latin typeface="Calibri"/>
                <a:cs typeface="Calibri"/>
              </a:rPr>
              <a:t> ДО</a:t>
            </a:r>
            <a:endParaRPr sz="2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00">
              <a:latin typeface="Calibri"/>
              <a:cs typeface="Calibri"/>
            </a:endParaRPr>
          </a:p>
          <a:p>
            <a:pPr marL="355600" marR="1623060" indent="-343535">
              <a:lnSpc>
                <a:spcPts val="324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b="1" spc="-10" dirty="0">
                <a:latin typeface="Calibri"/>
                <a:cs typeface="Calibri"/>
              </a:rPr>
              <a:t>Большой </a:t>
            </a:r>
            <a:r>
              <a:rPr sz="3000" b="1" spc="-5" dirty="0">
                <a:latin typeface="Calibri"/>
                <a:cs typeface="Calibri"/>
              </a:rPr>
              <a:t>объём </a:t>
            </a:r>
            <a:r>
              <a:rPr sz="3000" b="1" spc="-10" dirty="0">
                <a:latin typeface="Calibri"/>
                <a:cs typeface="Calibri"/>
              </a:rPr>
              <a:t>теоретической </a:t>
            </a:r>
            <a:r>
              <a:rPr sz="3000" b="1" spc="-5" dirty="0">
                <a:latin typeface="Calibri"/>
                <a:cs typeface="Calibri"/>
              </a:rPr>
              <a:t>или </a:t>
            </a:r>
            <a:r>
              <a:rPr sz="3000" b="1" spc="-665" dirty="0">
                <a:latin typeface="Calibri"/>
                <a:cs typeface="Calibri"/>
              </a:rPr>
              <a:t> </a:t>
            </a:r>
            <a:r>
              <a:rPr sz="3000" b="1" spc="-20" dirty="0">
                <a:latin typeface="Calibri"/>
                <a:cs typeface="Calibri"/>
              </a:rPr>
              <a:t>методической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информации</a:t>
            </a:r>
            <a:endParaRPr sz="3000">
              <a:latin typeface="Calibri"/>
              <a:cs typeface="Calibri"/>
            </a:endParaRPr>
          </a:p>
          <a:p>
            <a:pPr marL="355600" marR="318770" indent="-343535">
              <a:lnSpc>
                <a:spcPct val="9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latin typeface="Calibri"/>
                <a:cs typeface="Calibri"/>
              </a:rPr>
              <a:t>Программа–это </a:t>
            </a:r>
            <a:r>
              <a:rPr sz="3000" dirty="0">
                <a:latin typeface="Calibri"/>
                <a:cs typeface="Calibri"/>
              </a:rPr>
              <a:t>не </a:t>
            </a:r>
            <a:r>
              <a:rPr sz="3000" spc="-20" dirty="0">
                <a:latin typeface="Calibri"/>
                <a:cs typeface="Calibri"/>
              </a:rPr>
              <a:t>методические 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рекомендации, </a:t>
            </a:r>
            <a:r>
              <a:rPr sz="3000" dirty="0">
                <a:latin typeface="Calibri"/>
                <a:cs typeface="Calibri"/>
              </a:rPr>
              <a:t>а </a:t>
            </a:r>
            <a:r>
              <a:rPr sz="3000" spc="-5" dirty="0">
                <a:latin typeface="Calibri"/>
                <a:cs typeface="Calibri"/>
              </a:rPr>
              <a:t>описание </a:t>
            </a:r>
            <a:r>
              <a:rPr sz="3000" spc="-20" dirty="0">
                <a:latin typeface="Calibri"/>
                <a:cs typeface="Calibri"/>
              </a:rPr>
              <a:t>содержания 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образовательной деятельности </a:t>
            </a:r>
            <a:r>
              <a:rPr sz="3000" spc="-15" dirty="0">
                <a:latin typeface="Calibri"/>
                <a:cs typeface="Calibri"/>
              </a:rPr>
              <a:t>конкретного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детского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сада,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</a:t>
            </a:r>
            <a:r>
              <a:rPr sz="3000" spc="-10" dirty="0">
                <a:latin typeface="Calibri"/>
                <a:cs typeface="Calibri"/>
              </a:rPr>
              <a:t> связи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этим</a:t>
            </a:r>
            <a:r>
              <a:rPr sz="3000" spc="-5" dirty="0">
                <a:latin typeface="Calibri"/>
                <a:cs typeface="Calibri"/>
              </a:rPr>
              <a:t> фразы,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065"/>
              </a:lnSpc>
            </a:pPr>
            <a:r>
              <a:rPr sz="3000" spc="-20" dirty="0">
                <a:latin typeface="Calibri"/>
                <a:cs typeface="Calibri"/>
              </a:rPr>
              <a:t>содержащие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слова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«должны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быть</a:t>
            </a:r>
            <a:r>
              <a:rPr sz="3000" spc="-5" dirty="0">
                <a:latin typeface="Calibri"/>
                <a:cs typeface="Calibri"/>
              </a:rPr>
              <a:t> созданы»,</a:t>
            </a:r>
            <a:endParaRPr sz="3000">
              <a:latin typeface="Calibri"/>
              <a:cs typeface="Calibri"/>
            </a:endParaRPr>
          </a:p>
          <a:p>
            <a:pPr marL="355600" marR="5080">
              <a:lnSpc>
                <a:spcPts val="3240"/>
              </a:lnSpc>
              <a:spcBef>
                <a:spcPts val="229"/>
              </a:spcBef>
            </a:pPr>
            <a:r>
              <a:rPr sz="3000" spc="-20" dirty="0">
                <a:latin typeface="Calibri"/>
                <a:cs typeface="Calibri"/>
              </a:rPr>
              <a:t>«необходимо </a:t>
            </a:r>
            <a:r>
              <a:rPr sz="3000" spc="-5" dirty="0">
                <a:latin typeface="Calibri"/>
                <a:cs typeface="Calibri"/>
              </a:rPr>
              <a:t>применять…» </a:t>
            </a:r>
            <a:r>
              <a:rPr sz="3000" dirty="0">
                <a:latin typeface="Calibri"/>
                <a:cs typeface="Calibri"/>
              </a:rPr>
              <a:t>и </a:t>
            </a:r>
            <a:r>
              <a:rPr sz="3000" spc="-35" dirty="0">
                <a:latin typeface="Calibri"/>
                <a:cs typeface="Calibri"/>
              </a:rPr>
              <a:t>т.п. </a:t>
            </a:r>
            <a:r>
              <a:rPr sz="3000" spc="-20" dirty="0">
                <a:latin typeface="Calibri"/>
                <a:cs typeface="Calibri"/>
              </a:rPr>
              <a:t>необходимо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заменить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5" dirty="0">
                <a:latin typeface="Calibri"/>
                <a:cs typeface="Calibri"/>
              </a:rPr>
              <a:t> фразы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«созданы…»,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190"/>
              </a:lnSpc>
            </a:pPr>
            <a:r>
              <a:rPr sz="3000" spc="-5" dirty="0">
                <a:latin typeface="Calibri"/>
                <a:cs typeface="Calibri"/>
              </a:rPr>
              <a:t>«применяются…»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55</a:t>
            </a:fld>
            <a:endParaRPr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7376" y="282463"/>
            <a:ext cx="6448425" cy="836294"/>
            <a:chOff x="1417376" y="282463"/>
            <a:chExt cx="6448425" cy="83629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76" y="282463"/>
              <a:ext cx="6447936" cy="3575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9792" y="518159"/>
              <a:ext cx="2001012" cy="6004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35940" y="157352"/>
            <a:ext cx="7891780" cy="568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3595" marR="582930" indent="-2508885">
              <a:lnSpc>
                <a:spcPct val="100000"/>
              </a:lnSpc>
              <a:spcBef>
                <a:spcPts val="100"/>
              </a:spcBef>
            </a:pPr>
            <a:r>
              <a:rPr sz="2900" b="1" i="1" spc="-20" dirty="0">
                <a:solidFill>
                  <a:srgbClr val="4F6128"/>
                </a:solidFill>
                <a:latin typeface="Calibri"/>
                <a:cs typeface="Calibri"/>
              </a:rPr>
              <a:t>Типичные </a:t>
            </a:r>
            <a:r>
              <a:rPr sz="2900" b="1" i="1" spc="-5" dirty="0">
                <a:solidFill>
                  <a:srgbClr val="4F6128"/>
                </a:solidFill>
                <a:latin typeface="Calibri"/>
                <a:cs typeface="Calibri"/>
              </a:rPr>
              <a:t>ошибки при проектировании </a:t>
            </a:r>
            <a:r>
              <a:rPr sz="2900" b="1" i="1" spc="-6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900" b="1" i="1" spc="-20" dirty="0">
                <a:solidFill>
                  <a:srgbClr val="4F6128"/>
                </a:solidFill>
                <a:latin typeface="Calibri"/>
                <a:cs typeface="Calibri"/>
              </a:rPr>
              <a:t>АООП</a:t>
            </a:r>
            <a:r>
              <a:rPr sz="2900" b="1" i="1" spc="-25" dirty="0">
                <a:solidFill>
                  <a:srgbClr val="4F6128"/>
                </a:solidFill>
                <a:latin typeface="Calibri"/>
                <a:cs typeface="Calibri"/>
              </a:rPr>
              <a:t> ДО</a:t>
            </a:r>
            <a:endParaRPr sz="2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00">
              <a:latin typeface="Calibri"/>
              <a:cs typeface="Calibri"/>
            </a:endParaRPr>
          </a:p>
          <a:p>
            <a:pPr marL="355600" marR="1623060" indent="-343535">
              <a:lnSpc>
                <a:spcPts val="324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b="1" spc="-10" dirty="0">
                <a:latin typeface="Calibri"/>
                <a:cs typeface="Calibri"/>
              </a:rPr>
              <a:t>Большой </a:t>
            </a:r>
            <a:r>
              <a:rPr sz="3000" b="1" spc="-5" dirty="0">
                <a:latin typeface="Calibri"/>
                <a:cs typeface="Calibri"/>
              </a:rPr>
              <a:t>объём </a:t>
            </a:r>
            <a:r>
              <a:rPr sz="3000" b="1" spc="-10" dirty="0">
                <a:latin typeface="Calibri"/>
                <a:cs typeface="Calibri"/>
              </a:rPr>
              <a:t>теоретической </a:t>
            </a:r>
            <a:r>
              <a:rPr sz="3000" b="1" spc="-5" dirty="0">
                <a:latin typeface="Calibri"/>
                <a:cs typeface="Calibri"/>
              </a:rPr>
              <a:t>или </a:t>
            </a:r>
            <a:r>
              <a:rPr sz="3000" b="1" spc="-665" dirty="0">
                <a:latin typeface="Calibri"/>
                <a:cs typeface="Calibri"/>
              </a:rPr>
              <a:t> </a:t>
            </a:r>
            <a:r>
              <a:rPr sz="3000" b="1" spc="-20" dirty="0">
                <a:latin typeface="Calibri"/>
                <a:cs typeface="Calibri"/>
              </a:rPr>
              <a:t>методической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информации</a:t>
            </a:r>
            <a:endParaRPr sz="3000">
              <a:latin typeface="Calibri"/>
              <a:cs typeface="Calibri"/>
            </a:endParaRPr>
          </a:p>
          <a:p>
            <a:pPr marL="355600" marR="318770" indent="-343535">
              <a:lnSpc>
                <a:spcPct val="9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latin typeface="Calibri"/>
                <a:cs typeface="Calibri"/>
              </a:rPr>
              <a:t>Программа–это </a:t>
            </a:r>
            <a:r>
              <a:rPr sz="3000" dirty="0">
                <a:latin typeface="Calibri"/>
                <a:cs typeface="Calibri"/>
              </a:rPr>
              <a:t>не </a:t>
            </a:r>
            <a:r>
              <a:rPr sz="3000" spc="-20" dirty="0">
                <a:latin typeface="Calibri"/>
                <a:cs typeface="Calibri"/>
              </a:rPr>
              <a:t>методические 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рекомендации, </a:t>
            </a:r>
            <a:r>
              <a:rPr sz="3000" dirty="0">
                <a:latin typeface="Calibri"/>
                <a:cs typeface="Calibri"/>
              </a:rPr>
              <a:t>а </a:t>
            </a:r>
            <a:r>
              <a:rPr sz="3000" spc="-5" dirty="0">
                <a:latin typeface="Calibri"/>
                <a:cs typeface="Calibri"/>
              </a:rPr>
              <a:t>описание </a:t>
            </a:r>
            <a:r>
              <a:rPr sz="3000" spc="-20" dirty="0">
                <a:latin typeface="Calibri"/>
                <a:cs typeface="Calibri"/>
              </a:rPr>
              <a:t>содержания 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образовательной деятельности </a:t>
            </a:r>
            <a:r>
              <a:rPr sz="3000" spc="-15" dirty="0">
                <a:latin typeface="Calibri"/>
                <a:cs typeface="Calibri"/>
              </a:rPr>
              <a:t>конкретного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детского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сада,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</a:t>
            </a:r>
            <a:r>
              <a:rPr sz="3000" spc="-10" dirty="0">
                <a:latin typeface="Calibri"/>
                <a:cs typeface="Calibri"/>
              </a:rPr>
              <a:t> связи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этим</a:t>
            </a:r>
            <a:r>
              <a:rPr sz="3000" spc="-5" dirty="0">
                <a:latin typeface="Calibri"/>
                <a:cs typeface="Calibri"/>
              </a:rPr>
              <a:t> фразы,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065"/>
              </a:lnSpc>
            </a:pPr>
            <a:r>
              <a:rPr sz="3000" spc="-20" dirty="0">
                <a:latin typeface="Calibri"/>
                <a:cs typeface="Calibri"/>
              </a:rPr>
              <a:t>содержащие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слова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«должны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быть</a:t>
            </a:r>
            <a:r>
              <a:rPr sz="3000" spc="-5" dirty="0">
                <a:latin typeface="Calibri"/>
                <a:cs typeface="Calibri"/>
              </a:rPr>
              <a:t> созданы»,</a:t>
            </a:r>
            <a:endParaRPr sz="3000">
              <a:latin typeface="Calibri"/>
              <a:cs typeface="Calibri"/>
            </a:endParaRPr>
          </a:p>
          <a:p>
            <a:pPr marL="355600" marR="5080">
              <a:lnSpc>
                <a:spcPts val="3240"/>
              </a:lnSpc>
              <a:spcBef>
                <a:spcPts val="229"/>
              </a:spcBef>
            </a:pPr>
            <a:r>
              <a:rPr sz="3000" spc="-20" dirty="0">
                <a:latin typeface="Calibri"/>
                <a:cs typeface="Calibri"/>
              </a:rPr>
              <a:t>«необходимо </a:t>
            </a:r>
            <a:r>
              <a:rPr sz="3000" spc="-5" dirty="0">
                <a:latin typeface="Calibri"/>
                <a:cs typeface="Calibri"/>
              </a:rPr>
              <a:t>применять…» </a:t>
            </a:r>
            <a:r>
              <a:rPr sz="3000" dirty="0">
                <a:latin typeface="Calibri"/>
                <a:cs typeface="Calibri"/>
              </a:rPr>
              <a:t>и </a:t>
            </a:r>
            <a:r>
              <a:rPr sz="3000" spc="-35" dirty="0">
                <a:latin typeface="Calibri"/>
                <a:cs typeface="Calibri"/>
              </a:rPr>
              <a:t>т.п. </a:t>
            </a:r>
            <a:r>
              <a:rPr sz="3000" spc="-20" dirty="0">
                <a:latin typeface="Calibri"/>
                <a:cs typeface="Calibri"/>
              </a:rPr>
              <a:t>необходимо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заменить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5" dirty="0">
                <a:latin typeface="Calibri"/>
                <a:cs typeface="Calibri"/>
              </a:rPr>
              <a:t> фразы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«созданы…»,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190"/>
              </a:lnSpc>
            </a:pPr>
            <a:r>
              <a:rPr sz="3000" spc="-5" dirty="0">
                <a:latin typeface="Calibri"/>
                <a:cs typeface="Calibri"/>
              </a:rPr>
              <a:t>«применяются…»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56</a:t>
            </a:fld>
            <a:endParaRPr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31548" y="355091"/>
            <a:ext cx="5113020" cy="719455"/>
            <a:chOff x="2031548" y="355091"/>
            <a:chExt cx="5113020" cy="7194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1548" y="355091"/>
              <a:ext cx="5112907" cy="3063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6660" y="553211"/>
              <a:ext cx="1728215" cy="52120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35940" y="242061"/>
            <a:ext cx="8038465" cy="5749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0110" marR="1450975" indent="-1931670">
              <a:lnSpc>
                <a:spcPct val="100000"/>
              </a:lnSpc>
              <a:spcBef>
                <a:spcPts val="95"/>
              </a:spcBef>
            </a:pPr>
            <a:r>
              <a:rPr sz="2500" b="1" i="1" spc="-15" dirty="0">
                <a:solidFill>
                  <a:srgbClr val="4F6128"/>
                </a:solidFill>
                <a:latin typeface="Calibri"/>
                <a:cs typeface="Calibri"/>
              </a:rPr>
              <a:t>Рекомендации</a:t>
            </a:r>
            <a:r>
              <a:rPr sz="2500" b="1" i="1" spc="-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500" b="1" i="1" spc="-10" dirty="0">
                <a:solidFill>
                  <a:srgbClr val="4F6128"/>
                </a:solidFill>
                <a:latin typeface="Calibri"/>
                <a:cs typeface="Calibri"/>
              </a:rPr>
              <a:t>при</a:t>
            </a:r>
            <a:r>
              <a:rPr sz="2500" b="1" i="1" spc="1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500" b="1" i="1" spc="-10" dirty="0">
                <a:solidFill>
                  <a:srgbClr val="4F6128"/>
                </a:solidFill>
                <a:latin typeface="Calibri"/>
                <a:cs typeface="Calibri"/>
              </a:rPr>
              <a:t>проектировании </a:t>
            </a:r>
            <a:r>
              <a:rPr sz="2500" b="1" i="1" spc="-5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500" b="1" i="1" spc="-25" dirty="0">
                <a:solidFill>
                  <a:srgbClr val="4F6128"/>
                </a:solidFill>
                <a:latin typeface="Calibri"/>
                <a:cs typeface="Calibri"/>
              </a:rPr>
              <a:t>АООП</a:t>
            </a:r>
            <a:r>
              <a:rPr sz="2500" b="1" i="1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500" b="1" i="1" spc="-25" dirty="0">
                <a:solidFill>
                  <a:srgbClr val="4F6128"/>
                </a:solidFill>
                <a:latin typeface="Calibri"/>
                <a:cs typeface="Calibri"/>
              </a:rPr>
              <a:t>ДО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>
              <a:latin typeface="Calibri"/>
              <a:cs typeface="Calibri"/>
            </a:endParaRPr>
          </a:p>
          <a:p>
            <a:pPr marL="355600" indent="-343535" algn="just">
              <a:lnSpc>
                <a:spcPts val="2700"/>
              </a:lnSpc>
              <a:spcBef>
                <a:spcPts val="5"/>
              </a:spcBef>
              <a:buFont typeface="Arial MT"/>
              <a:buChar char="•"/>
              <a:tabLst>
                <a:tab pos="356235" algn="l"/>
              </a:tabLst>
            </a:pP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случае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если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обязательная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часть </a:t>
            </a:r>
            <a:r>
              <a:rPr sz="2500" spc="-10" dirty="0">
                <a:latin typeface="Calibri"/>
                <a:cs typeface="Calibri"/>
              </a:rPr>
              <a:t>Программы</a:t>
            </a:r>
            <a:endParaRPr sz="2500">
              <a:latin typeface="Calibri"/>
              <a:cs typeface="Calibri"/>
            </a:endParaRPr>
          </a:p>
          <a:p>
            <a:pPr marL="355600" marR="120650" algn="just">
              <a:lnSpc>
                <a:spcPts val="2400"/>
              </a:lnSpc>
              <a:spcBef>
                <a:spcPts val="280"/>
              </a:spcBef>
            </a:pPr>
            <a:r>
              <a:rPr sz="2500" spc="-10" dirty="0">
                <a:latin typeface="Calibri"/>
                <a:cs typeface="Calibri"/>
              </a:rPr>
              <a:t>соответствует примерной </a:t>
            </a:r>
            <a:r>
              <a:rPr sz="2500" spc="-5" dirty="0">
                <a:latin typeface="Calibri"/>
                <a:cs typeface="Calibri"/>
              </a:rPr>
              <a:t>программе, </a:t>
            </a:r>
            <a:r>
              <a:rPr sz="2500" spc="-10" dirty="0">
                <a:latin typeface="Calibri"/>
                <a:cs typeface="Calibri"/>
              </a:rPr>
              <a:t>она оформляется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виде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ссылки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соответствующую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примерную</a:t>
            </a:r>
            <a:endParaRPr sz="2500">
              <a:latin typeface="Calibri"/>
              <a:cs typeface="Calibri"/>
            </a:endParaRPr>
          </a:p>
          <a:p>
            <a:pPr marL="355600" algn="just">
              <a:lnSpc>
                <a:spcPts val="2120"/>
              </a:lnSpc>
            </a:pPr>
            <a:r>
              <a:rPr sz="2500" spc="-10" dirty="0">
                <a:latin typeface="Calibri"/>
                <a:cs typeface="Calibri"/>
              </a:rPr>
              <a:t>программу.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Обязательная</a:t>
            </a:r>
            <a:r>
              <a:rPr sz="2500" spc="-5" dirty="0">
                <a:latin typeface="Calibri"/>
                <a:cs typeface="Calibri"/>
              </a:rPr>
              <a:t> часть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должна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быть</a:t>
            </a:r>
            <a:endParaRPr sz="2500">
              <a:latin typeface="Calibri"/>
              <a:cs typeface="Calibri"/>
            </a:endParaRPr>
          </a:p>
          <a:p>
            <a:pPr marL="355600" marR="109220" algn="just">
              <a:lnSpc>
                <a:spcPct val="80000"/>
              </a:lnSpc>
              <a:spcBef>
                <a:spcPts val="300"/>
              </a:spcBef>
            </a:pPr>
            <a:r>
              <a:rPr sz="2500" spc="-15" dirty="0">
                <a:latin typeface="Calibri"/>
                <a:cs typeface="Calibri"/>
              </a:rPr>
              <a:t>представлена </a:t>
            </a:r>
            <a:r>
              <a:rPr sz="2500" spc="-10" dirty="0">
                <a:latin typeface="Calibri"/>
                <a:cs typeface="Calibri"/>
              </a:rPr>
              <a:t>развернуто </a:t>
            </a:r>
            <a:r>
              <a:rPr sz="2500" spc="-5" dirty="0">
                <a:latin typeface="Calibri"/>
                <a:cs typeface="Calibri"/>
              </a:rPr>
              <a:t>в </a:t>
            </a:r>
            <a:r>
              <a:rPr sz="2500" spc="-10" dirty="0">
                <a:latin typeface="Calibri"/>
                <a:cs typeface="Calibri"/>
              </a:rPr>
              <a:t>соответствии </a:t>
            </a:r>
            <a:r>
              <a:rPr sz="2500" spc="-5" dirty="0">
                <a:latin typeface="Calibri"/>
                <a:cs typeface="Calibri"/>
              </a:rPr>
              <a:t>с </a:t>
            </a:r>
            <a:r>
              <a:rPr sz="2500" spc="-10" dirty="0">
                <a:latin typeface="Calibri"/>
                <a:cs typeface="Calibri"/>
              </a:rPr>
              <a:t>пунктом </a:t>
            </a:r>
            <a:r>
              <a:rPr sz="2500" spc="-5" dirty="0">
                <a:latin typeface="Calibri"/>
                <a:cs typeface="Calibri"/>
              </a:rPr>
              <a:t>2.11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Стандарта, в случае если </a:t>
            </a:r>
            <a:r>
              <a:rPr sz="2500" spc="-10" dirty="0">
                <a:latin typeface="Calibri"/>
                <a:cs typeface="Calibri"/>
              </a:rPr>
              <a:t>она </a:t>
            </a:r>
            <a:r>
              <a:rPr sz="2500" spc="-5" dirty="0">
                <a:latin typeface="Calibri"/>
                <a:cs typeface="Calibri"/>
              </a:rPr>
              <a:t>не </a:t>
            </a:r>
            <a:r>
              <a:rPr sz="2500" spc="-10" dirty="0">
                <a:latin typeface="Calibri"/>
                <a:cs typeface="Calibri"/>
              </a:rPr>
              <a:t>соответствует </a:t>
            </a:r>
            <a:r>
              <a:rPr sz="2500" spc="-20" dirty="0">
                <a:latin typeface="Calibri"/>
                <a:cs typeface="Calibri"/>
              </a:rPr>
              <a:t>одной </a:t>
            </a:r>
            <a:r>
              <a:rPr sz="2500" spc="-10" dirty="0">
                <a:latin typeface="Calibri"/>
                <a:cs typeface="Calibri"/>
              </a:rPr>
              <a:t>из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примерных</a:t>
            </a:r>
            <a:r>
              <a:rPr sz="2500" spc="-5" dirty="0">
                <a:latin typeface="Calibri"/>
                <a:cs typeface="Calibri"/>
              </a:rPr>
              <a:t> программ.</a:t>
            </a:r>
            <a:endParaRPr sz="2500">
              <a:latin typeface="Calibri"/>
              <a:cs typeface="Calibri"/>
            </a:endParaRPr>
          </a:p>
          <a:p>
            <a:pPr marL="355600" indent="-343535" algn="just">
              <a:lnSpc>
                <a:spcPts val="2700"/>
              </a:lnSpc>
              <a:buFont typeface="Arial MT"/>
              <a:buChar char="•"/>
              <a:tabLst>
                <a:tab pos="356235" algn="l"/>
              </a:tabLst>
            </a:pPr>
            <a:r>
              <a:rPr sz="2500" spc="-5" dirty="0">
                <a:latin typeface="Calibri"/>
                <a:cs typeface="Calibri"/>
              </a:rPr>
              <a:t>Часть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Программы, </a:t>
            </a:r>
            <a:r>
              <a:rPr sz="2500" spc="-10" dirty="0">
                <a:latin typeface="Calibri"/>
                <a:cs typeface="Calibri"/>
              </a:rPr>
              <a:t>формируемая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участниками</a:t>
            </a:r>
            <a:endParaRPr sz="2500">
              <a:latin typeface="Calibri"/>
              <a:cs typeface="Calibri"/>
            </a:endParaRPr>
          </a:p>
          <a:p>
            <a:pPr marL="355600" marR="36830">
              <a:lnSpc>
                <a:spcPts val="2400"/>
              </a:lnSpc>
              <a:spcBef>
                <a:spcPts val="280"/>
              </a:spcBef>
            </a:pPr>
            <a:r>
              <a:rPr sz="2500" spc="-10" dirty="0">
                <a:latin typeface="Calibri"/>
                <a:cs typeface="Calibri"/>
              </a:rPr>
              <a:t>образовательных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отношений,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может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быть </a:t>
            </a:r>
            <a:r>
              <a:rPr sz="2500" spc="-15" dirty="0">
                <a:latin typeface="Calibri"/>
                <a:cs typeface="Calibri"/>
              </a:rPr>
              <a:t>представлена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виде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ссылок на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соответствующую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методическую</a:t>
            </a:r>
            <a:endParaRPr sz="2500">
              <a:latin typeface="Calibri"/>
              <a:cs typeface="Calibri"/>
            </a:endParaRPr>
          </a:p>
          <a:p>
            <a:pPr marL="355600" marR="5080">
              <a:lnSpc>
                <a:spcPts val="2400"/>
              </a:lnSpc>
              <a:spcBef>
                <a:spcPts val="5"/>
              </a:spcBef>
            </a:pPr>
            <a:r>
              <a:rPr sz="2500" spc="-15" dirty="0">
                <a:latin typeface="Calibri"/>
                <a:cs typeface="Calibri"/>
              </a:rPr>
              <a:t>литературу,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позволяющую </a:t>
            </a:r>
            <a:r>
              <a:rPr sz="2500" spc="-5" dirty="0">
                <a:latin typeface="Calibri"/>
                <a:cs typeface="Calibri"/>
              </a:rPr>
              <a:t>ознакомиться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содержанием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выбранных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участниками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образовательных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отношений</a:t>
            </a:r>
            <a:endParaRPr sz="2500">
              <a:latin typeface="Calibri"/>
              <a:cs typeface="Calibri"/>
            </a:endParaRPr>
          </a:p>
          <a:p>
            <a:pPr marL="355600" marR="434975">
              <a:lnSpc>
                <a:spcPts val="2400"/>
              </a:lnSpc>
            </a:pPr>
            <a:r>
              <a:rPr sz="2500" spc="-5" dirty="0">
                <a:latin typeface="Calibri"/>
                <a:cs typeface="Calibri"/>
              </a:rPr>
              <a:t>парциальных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программ,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методик,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форм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организации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образовательной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работы.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57</a:t>
            </a:fld>
            <a:endParaRPr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965" y="6321044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03052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3128" y="6321044"/>
            <a:ext cx="2806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03052"/>
                </a:solidFill>
                <a:latin typeface="Calibri"/>
                <a:cs typeface="Calibri"/>
              </a:rPr>
              <a:t>-</a:t>
            </a:r>
            <a:r>
              <a:rPr sz="1400" spc="-2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ОВЗ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932" y="362711"/>
            <a:ext cx="6309359" cy="228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35965" y="278333"/>
            <a:ext cx="8365490" cy="606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3765" marR="114681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Реестр примерных </a:t>
            </a:r>
            <a:r>
              <a:rPr sz="1800" b="1" dirty="0">
                <a:solidFill>
                  <a:srgbClr val="4F6128"/>
                </a:solidFill>
                <a:latin typeface="Calibri"/>
                <a:cs typeface="Calibri"/>
              </a:rPr>
              <a:t>основных </a:t>
            </a:r>
            <a:r>
              <a:rPr sz="1800" b="1" spc="-5" dirty="0">
                <a:solidFill>
                  <a:srgbClr val="4F6128"/>
                </a:solidFill>
                <a:latin typeface="Calibri"/>
                <a:cs typeface="Calibri"/>
              </a:rPr>
              <a:t>общеобразовательных программ </a:t>
            </a:r>
            <a:r>
              <a:rPr sz="1800" b="1" spc="-39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Министерство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образования</a:t>
            </a:r>
            <a:r>
              <a:rPr sz="1800" dirty="0">
                <a:latin typeface="Calibri"/>
                <a:cs typeface="Calibri"/>
              </a:rPr>
              <a:t> 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науки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Российской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Федерации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http://fgosreestr.ru/</a:t>
            </a:r>
            <a:endParaRPr sz="1800" dirty="0">
              <a:latin typeface="Calibri"/>
              <a:cs typeface="Calibri"/>
            </a:endParaRPr>
          </a:p>
          <a:p>
            <a:pPr marR="186055" algn="ctr">
              <a:lnSpc>
                <a:spcPct val="100000"/>
              </a:lnSpc>
              <a:spcBef>
                <a:spcPts val="434"/>
              </a:spcBef>
            </a:pP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Навигатор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8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программ 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R="184785" algn="ctr">
              <a:lnSpc>
                <a:spcPts val="1900"/>
              </a:lnSpc>
              <a:spcBef>
                <a:spcPts val="735"/>
              </a:spcBef>
            </a:pPr>
            <a:r>
              <a:rPr sz="18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http://www.firo.ru/</a:t>
            </a:r>
            <a:endParaRPr sz="1800" dirty="0">
              <a:latin typeface="Calibri"/>
              <a:cs typeface="Calibri"/>
            </a:endParaRPr>
          </a:p>
          <a:p>
            <a:pPr marR="612140" algn="ctr">
              <a:lnSpc>
                <a:spcPts val="1900"/>
              </a:lnSpc>
            </a:pP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детей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 ОВЗ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00" dirty="0">
              <a:latin typeface="Calibri"/>
              <a:cs typeface="Calibri"/>
            </a:endParaRPr>
          </a:p>
          <a:p>
            <a:pPr marL="355600" marR="409575" indent="-342900">
              <a:lnSpc>
                <a:spcPts val="182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Образовательная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 программа</a:t>
            </a:r>
            <a:r>
              <a:rPr sz="1900" spc="3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3052"/>
                </a:solidFill>
                <a:latin typeface="Calibri"/>
                <a:cs typeface="Calibri"/>
              </a:rPr>
              <a:t>дошкольного</a:t>
            </a:r>
            <a:r>
              <a:rPr sz="1900" spc="3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образования</a:t>
            </a:r>
            <a:r>
              <a:rPr sz="1900" spc="1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для</a:t>
            </a:r>
            <a:r>
              <a:rPr sz="1900" spc="1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детей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с 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03052"/>
                </a:solidFill>
                <a:latin typeface="Calibri"/>
                <a:cs typeface="Calibri"/>
              </a:rPr>
              <a:t>тяжелыми</a:t>
            </a:r>
            <a:r>
              <a:rPr sz="1900" spc="1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нарушениями</a:t>
            </a:r>
            <a:r>
              <a:rPr sz="1900" spc="3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речи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(общим</a:t>
            </a:r>
            <a:r>
              <a:rPr sz="1900" spc="3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03052"/>
                </a:solidFill>
                <a:latin typeface="Calibri"/>
                <a:cs typeface="Calibri"/>
              </a:rPr>
              <a:t>недоразвитием</a:t>
            </a:r>
            <a:r>
              <a:rPr sz="1900" spc="4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речи)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с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3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3052"/>
                </a:solidFill>
                <a:latin typeface="Calibri"/>
                <a:cs typeface="Calibri"/>
              </a:rPr>
              <a:t>до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7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лет</a:t>
            </a:r>
            <a:r>
              <a:rPr sz="1900" spc="1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/ </a:t>
            </a:r>
            <a:r>
              <a:rPr sz="1900" spc="-409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Автор Н.В.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Нищева</a:t>
            </a:r>
            <a:endParaRPr sz="1900" dirty="0">
              <a:latin typeface="Calibri"/>
              <a:cs typeface="Calibri"/>
            </a:endParaRPr>
          </a:p>
          <a:p>
            <a:pPr marL="355600" indent="-342900">
              <a:lnSpc>
                <a:spcPts val="2055"/>
              </a:lnSpc>
              <a:spcBef>
                <a:spcPts val="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Образовательная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программы</a:t>
            </a:r>
            <a:r>
              <a:rPr sz="1900" spc="2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3052"/>
                </a:solidFill>
                <a:latin typeface="Calibri"/>
                <a:cs typeface="Calibri"/>
              </a:rPr>
              <a:t>дошкольного</a:t>
            </a:r>
            <a:r>
              <a:rPr sz="1900" spc="3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образования</a:t>
            </a:r>
            <a:r>
              <a:rPr sz="1900" spc="2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для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03052"/>
                </a:solidFill>
                <a:latin typeface="Calibri"/>
                <a:cs typeface="Calibri"/>
              </a:rPr>
              <a:t>дошкольников</a:t>
            </a:r>
            <a:r>
              <a:rPr sz="1900" spc="3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с</a:t>
            </a:r>
            <a:endParaRPr sz="1900" dirty="0">
              <a:latin typeface="Calibri"/>
              <a:cs typeface="Calibri"/>
            </a:endParaRPr>
          </a:p>
          <a:p>
            <a:pPr marL="355600">
              <a:lnSpc>
                <a:spcPts val="2055"/>
              </a:lnSpc>
            </a:pPr>
            <a:r>
              <a:rPr sz="1900" spc="-15" dirty="0">
                <a:solidFill>
                  <a:srgbClr val="403052"/>
                </a:solidFill>
                <a:latin typeface="Calibri"/>
                <a:cs typeface="Calibri"/>
              </a:rPr>
              <a:t>тяжелыми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нарушениями</a:t>
            </a:r>
            <a:r>
              <a:rPr sz="1900" spc="2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речи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 / </a:t>
            </a:r>
            <a:r>
              <a:rPr sz="1900" spc="-20" dirty="0">
                <a:solidFill>
                  <a:srgbClr val="403052"/>
                </a:solidFill>
                <a:latin typeface="Calibri"/>
                <a:cs typeface="Calibri"/>
              </a:rPr>
              <a:t>Под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ред.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Л.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В.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Лопатиной</a:t>
            </a:r>
            <a:endParaRPr sz="1900" dirty="0">
              <a:latin typeface="Calibri"/>
              <a:cs typeface="Calibri"/>
            </a:endParaRPr>
          </a:p>
          <a:p>
            <a:pPr marL="355600" marR="172720" indent="-342900">
              <a:lnSpc>
                <a:spcPts val="1820"/>
              </a:lnSpc>
              <a:spcBef>
                <a:spcPts val="44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lang="ru-RU" sz="1900" smtClean="0">
                <a:latin typeface="Calibri"/>
                <a:cs typeface="Calibri"/>
              </a:rPr>
              <a:t>АФОП ДО </a:t>
            </a:r>
            <a:endParaRPr sz="1900" dirty="0">
              <a:latin typeface="Calibri"/>
              <a:cs typeface="Calibri"/>
            </a:endParaRPr>
          </a:p>
          <a:p>
            <a:pPr marL="1088390">
              <a:lnSpc>
                <a:spcPct val="100000"/>
              </a:lnSpc>
              <a:spcBef>
                <a:spcPts val="40"/>
              </a:spcBef>
            </a:pPr>
            <a:r>
              <a:rPr sz="1400" b="1" spc="-10" dirty="0">
                <a:latin typeface="Calibri"/>
                <a:cs typeface="Calibri"/>
              </a:rPr>
              <a:t>Раздел: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Содержание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коррекционной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работы</a:t>
            </a:r>
            <a:endParaRPr sz="1400" dirty="0">
              <a:latin typeface="Calibri"/>
              <a:cs typeface="Calibri"/>
            </a:endParaRPr>
          </a:p>
          <a:p>
            <a:pPr marL="1088390" marR="922019" lvl="1">
              <a:lnSpc>
                <a:spcPts val="1350"/>
              </a:lnSpc>
              <a:spcBef>
                <a:spcPts val="320"/>
              </a:spcBef>
              <a:buSzPct val="92857"/>
              <a:buFont typeface="Arial MT"/>
              <a:buChar char="•"/>
              <a:tabLst>
                <a:tab pos="1152525" algn="l"/>
              </a:tabLst>
            </a:pPr>
            <a:r>
              <a:rPr sz="1400" spc="-5" dirty="0">
                <a:latin typeface="Calibri"/>
                <a:cs typeface="Calibri"/>
              </a:rPr>
              <a:t>Общие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принципы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подходы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5" dirty="0">
                <a:latin typeface="Calibri"/>
                <a:cs typeface="Calibri"/>
              </a:rPr>
              <a:t> организации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коррекционной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работы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 </a:t>
            </a:r>
            <a:r>
              <a:rPr sz="1400" spc="-10" dirty="0">
                <a:latin typeface="Calibri"/>
                <a:cs typeface="Calibri"/>
              </a:rPr>
              <a:t>дошкольной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образовательной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организации</a:t>
            </a:r>
            <a:endParaRPr sz="1400" dirty="0">
              <a:latin typeface="Calibri"/>
              <a:cs typeface="Calibri"/>
            </a:endParaRPr>
          </a:p>
          <a:p>
            <a:pPr marL="1088390" marR="598170" lvl="1">
              <a:lnSpc>
                <a:spcPts val="1340"/>
              </a:lnSpc>
              <a:spcBef>
                <a:spcPts val="335"/>
              </a:spcBef>
              <a:buSzPct val="92857"/>
              <a:buFont typeface="Arial MT"/>
              <a:buChar char="•"/>
              <a:tabLst>
                <a:tab pos="1152525" algn="l"/>
              </a:tabLst>
            </a:pPr>
            <a:r>
              <a:rPr sz="1400" dirty="0">
                <a:latin typeface="Calibri"/>
                <a:cs typeface="Calibri"/>
              </a:rPr>
              <a:t>Специальные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условия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обучения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5" dirty="0">
                <a:latin typeface="Calibri"/>
                <a:cs typeface="Calibri"/>
              </a:rPr>
              <a:t> воспитания </a:t>
            </a:r>
            <a:r>
              <a:rPr sz="1400" spc="-10" dirty="0">
                <a:latin typeface="Calibri"/>
                <a:cs typeface="Calibri"/>
              </a:rPr>
              <a:t>детей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ограниченными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возможностями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здоровья</a:t>
            </a:r>
            <a:endParaRPr sz="1400" dirty="0">
              <a:latin typeface="Calibri"/>
              <a:cs typeface="Calibri"/>
            </a:endParaRPr>
          </a:p>
          <a:p>
            <a:pPr marL="1088390" marR="179070" lvl="1">
              <a:lnSpc>
                <a:spcPts val="1340"/>
              </a:lnSpc>
              <a:spcBef>
                <a:spcPts val="345"/>
              </a:spcBef>
              <a:buSzPct val="92857"/>
              <a:buFont typeface="Arial MT"/>
              <a:buChar char="•"/>
              <a:tabLst>
                <a:tab pos="1152525" algn="l"/>
              </a:tabLst>
            </a:pPr>
            <a:r>
              <a:rPr sz="1400" spc="-5" dirty="0">
                <a:latin typeface="Calibri"/>
                <a:cs typeface="Calibri"/>
              </a:rPr>
              <a:t>Коррекционно-развивающие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мероприятия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для разных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категорий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детей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 </a:t>
            </a:r>
            <a:r>
              <a:rPr sz="1400" spc="-5" dirty="0">
                <a:latin typeface="Calibri"/>
                <a:cs typeface="Calibri"/>
              </a:rPr>
              <a:t>ОВЗ</a:t>
            </a:r>
            <a:r>
              <a:rPr sz="1400" dirty="0">
                <a:latin typeface="Calibri"/>
                <a:cs typeface="Calibri"/>
              </a:rPr>
              <a:t> в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дошкольной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образовательной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организации,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реализующей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ООП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«Детский</a:t>
            </a:r>
            <a:r>
              <a:rPr sz="1400" dirty="0">
                <a:latin typeface="Calibri"/>
                <a:cs typeface="Calibri"/>
              </a:rPr>
              <a:t> сад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2100»</a:t>
            </a:r>
            <a:endParaRPr sz="1400" dirty="0">
              <a:latin typeface="Calibri"/>
              <a:cs typeface="Calibri"/>
            </a:endParaRPr>
          </a:p>
          <a:p>
            <a:pPr marL="1151890" lvl="1" indent="-64135">
              <a:lnSpc>
                <a:spcPts val="1510"/>
              </a:lnSpc>
              <a:spcBef>
                <a:spcPts val="15"/>
              </a:spcBef>
              <a:buSzPct val="92857"/>
              <a:buFont typeface="Arial MT"/>
              <a:buChar char="•"/>
              <a:tabLst>
                <a:tab pos="1152525" algn="l"/>
              </a:tabLst>
            </a:pPr>
            <a:r>
              <a:rPr sz="1400" spc="-10" dirty="0">
                <a:latin typeface="Calibri"/>
                <a:cs typeface="Calibri"/>
              </a:rPr>
              <a:t>Содержание,</a:t>
            </a:r>
            <a:r>
              <a:rPr sz="1400" dirty="0">
                <a:latin typeface="Calibri"/>
                <a:cs typeface="Calibri"/>
              </a:rPr>
              <a:t> формы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10" dirty="0">
                <a:latin typeface="Calibri"/>
                <a:cs typeface="Calibri"/>
              </a:rPr>
              <a:t>методы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коррекционной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работы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детьми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дошкольного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возраста</a:t>
            </a:r>
            <a:r>
              <a:rPr sz="1400" dirty="0">
                <a:latin typeface="Calibri"/>
                <a:cs typeface="Calibri"/>
              </a:rPr>
              <a:t> с</a:t>
            </a:r>
          </a:p>
          <a:p>
            <a:pPr marL="1088390">
              <a:lnSpc>
                <a:spcPts val="1505"/>
              </a:lnSpc>
            </a:pPr>
            <a:r>
              <a:rPr sz="1400" spc="-5" dirty="0">
                <a:latin typeface="Calibri"/>
                <a:cs typeface="Calibri"/>
              </a:rPr>
              <a:t>общим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недоразвитием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речи</a:t>
            </a:r>
            <a:endParaRPr sz="1400" dirty="0">
              <a:latin typeface="Calibri"/>
              <a:cs typeface="Calibri"/>
            </a:endParaRPr>
          </a:p>
          <a:p>
            <a:pPr marL="355600" marR="727710" indent="-342900">
              <a:lnSpc>
                <a:spcPct val="80000"/>
              </a:lnSpc>
              <a:spcBef>
                <a:spcPts val="4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Образовательная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программа</a:t>
            </a:r>
            <a:r>
              <a:rPr sz="1900" spc="4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3052"/>
                </a:solidFill>
                <a:latin typeface="Calibri"/>
                <a:cs typeface="Calibri"/>
              </a:rPr>
              <a:t>дошкольного</a:t>
            </a:r>
            <a:r>
              <a:rPr sz="1900" spc="4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образования</a:t>
            </a:r>
            <a:r>
              <a:rPr sz="1900" spc="2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3052"/>
                </a:solidFill>
                <a:latin typeface="Calibri"/>
                <a:cs typeface="Calibri"/>
              </a:rPr>
              <a:t>«Успех»</a:t>
            </a:r>
            <a:r>
              <a:rPr sz="1900" spc="3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/</a:t>
            </a:r>
            <a:r>
              <a:rPr sz="1900" spc="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3052"/>
                </a:solidFill>
                <a:latin typeface="Calibri"/>
                <a:cs typeface="Calibri"/>
              </a:rPr>
              <a:t>Под </a:t>
            </a:r>
            <a:r>
              <a:rPr sz="1900" spc="-41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редакцией</a:t>
            </a:r>
            <a:r>
              <a:rPr sz="1900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3052"/>
                </a:solidFill>
                <a:latin typeface="Calibri"/>
                <a:cs typeface="Calibri"/>
              </a:rPr>
              <a:t>Н.В.</a:t>
            </a:r>
            <a:r>
              <a:rPr sz="1900" spc="-5" dirty="0">
                <a:solidFill>
                  <a:srgbClr val="403052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03052"/>
                </a:solidFill>
                <a:latin typeface="Calibri"/>
                <a:cs typeface="Calibri"/>
              </a:rPr>
              <a:t>Фединой</a:t>
            </a:r>
            <a:endParaRPr sz="19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22312" y="686308"/>
          <a:ext cx="8036559" cy="56729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6245"/>
                <a:gridCol w="6330314"/>
              </a:tblGrid>
              <a:tr h="213359">
                <a:tc>
                  <a:txBody>
                    <a:bodyPr/>
                    <a:lstStyle/>
                    <a:p>
                      <a:pPr marL="4572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Программы,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методики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45720">
                        <a:lnSpc>
                          <a:spcPts val="16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720" marR="21209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инте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 развития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 marR="615315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Екжанова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Е.А.,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Стребелева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Е.А.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Программа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дошкольных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учреждений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компенсирующего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вида для детей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нарушением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интеллекта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синдром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Дауна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63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«Маленькие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ступени».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Программа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ранней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41719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отклонениями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развитии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Министерство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РФ,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Ассоциация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Даун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Синдром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,Институт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Общегуманитарных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Исследований.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14323"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Задержка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720" marR="6191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психич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 развития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 marR="208915">
                        <a:lnSpc>
                          <a:spcPts val="1680"/>
                        </a:lnSpc>
                        <a:spcBef>
                          <a:spcPts val="15"/>
                        </a:spcBef>
                        <a:buAutoNum type="arabicPeriod"/>
                        <a:tabLst>
                          <a:tab pos="267970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Зарин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А.П., Боряева Л.Б., Гаврилушкина О.П.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др.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Программа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воспитания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дошкольников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интеллектуальной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89535">
                        <a:lnSpc>
                          <a:spcPts val="1680"/>
                        </a:lnSpc>
                        <a:buAutoNum type="arabicPeriod"/>
                        <a:tabLst>
                          <a:tab pos="181610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коррекционно-развивающего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обучения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дошкольников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ЗПР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/под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ред.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С.Г.Шевченко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563880">
                        <a:lnSpc>
                          <a:spcPts val="1680"/>
                        </a:lnSpc>
                        <a:buAutoNum type="arabicPeriod"/>
                        <a:tabLst>
                          <a:tab pos="181610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О.В. Закревская «Развивайся,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малыш!»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Система работы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профилактике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отставания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коррекции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отклонений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развитии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возраста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45720" marR="223520">
                        <a:lnSpc>
                          <a:spcPts val="1680"/>
                        </a:lnSpc>
                        <a:spcBef>
                          <a:spcPts val="1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Нарушения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зрения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(слабовидящие)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 marR="71120">
                        <a:lnSpc>
                          <a:spcPts val="16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специальных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(коррекционных)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учреждений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IV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вида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(для детей 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нарушением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зрения).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Коррекционная работа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детском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саду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под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ред.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Л.И.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Плаксиной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41349">
                <a:tc>
                  <a:txBody>
                    <a:bodyPr/>
                    <a:lstStyle/>
                    <a:p>
                      <a:pPr marL="45720" marR="97155">
                        <a:lnSpc>
                          <a:spcPts val="1680"/>
                        </a:lnSpc>
                        <a:spcBef>
                          <a:spcPts val="2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Тяжёлые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нарушения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речи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Филичева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Т.Б.,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Туманова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Т.В.,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Чиркина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Г.В.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дошкольных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19177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учреждений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компенсирующего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вида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нарушениями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речи.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Коррекция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нарушений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речи.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2008.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67564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Арутюнян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(Андронова)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Л.В.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«Как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лечить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заикание.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Методика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устойчивой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нормализации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речи».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6032">
                <a:tc>
                  <a:txBody>
                    <a:bodyPr/>
                    <a:lstStyle/>
                    <a:p>
                      <a:pPr marL="45720">
                        <a:lnSpc>
                          <a:spcPts val="165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Ранний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детский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аутизм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650"/>
                        </a:lnSpc>
                      </a:pP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Аутизм: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коррекционная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работа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тяжелых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осложнениях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осложненных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формах: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пособие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учителя-дефектолога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С.С.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Морозова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 marR="60198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С.В.Исханова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«Система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диагностико-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коррекционной работы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аутичными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дошкольниками»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Л.Г.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Нуриева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«Развитие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речи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аутичных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детей»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7506" y="277941"/>
            <a:ext cx="6447955" cy="2797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93494" y="156209"/>
            <a:ext cx="6463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Авторские,</a:t>
            </a:r>
            <a:r>
              <a:rPr spc="-25" dirty="0"/>
              <a:t> </a:t>
            </a:r>
            <a:r>
              <a:rPr spc="-5" dirty="0"/>
              <a:t>парциальные</a:t>
            </a:r>
            <a:r>
              <a:rPr spc="25" dirty="0"/>
              <a:t> </a:t>
            </a:r>
            <a:r>
              <a:rPr spc="-5" dirty="0"/>
              <a:t>программы, </a:t>
            </a:r>
            <a:r>
              <a:rPr spc="-15" dirty="0"/>
              <a:t>методики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59</a:t>
            </a:fld>
            <a:endParaRPr dirty="0"/>
          </a:p>
        </p:txBody>
      </p:sp>
      <p:grpSp>
        <p:nvGrpSpPr>
          <p:cNvPr id="5" name="object 5"/>
          <p:cNvGrpSpPr/>
          <p:nvPr/>
        </p:nvGrpSpPr>
        <p:grpSpPr>
          <a:xfrm>
            <a:off x="-4762" y="0"/>
            <a:ext cx="542925" cy="6867525"/>
            <a:chOff x="-4762" y="0"/>
            <a:chExt cx="542925" cy="686752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3367" y="1878584"/>
            <a:ext cx="7299959" cy="39020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Структура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адаптированной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образовательной 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программы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не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должна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противоречить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единым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требованиям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образовательным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программам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 закрепленным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законе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№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273-ФЗ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«Об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образовании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РФ»,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где</a:t>
            </a:r>
            <a:r>
              <a:rPr sz="2400" spc="-10" dirty="0">
                <a:latin typeface="Times New Roman"/>
                <a:cs typeface="Times New Roman"/>
              </a:rPr>
              <a:t> образовательная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программа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это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комплекс</a:t>
            </a:r>
            <a:endParaRPr sz="2400">
              <a:latin typeface="Times New Roman"/>
              <a:cs typeface="Times New Roman"/>
            </a:endParaRPr>
          </a:p>
          <a:p>
            <a:pPr marL="355600" marR="829944">
              <a:lnSpc>
                <a:spcPct val="80000"/>
              </a:lnSpc>
            </a:pPr>
            <a:r>
              <a:rPr sz="2400" spc="5" dirty="0">
                <a:latin typeface="Times New Roman"/>
                <a:cs typeface="Times New Roman"/>
              </a:rPr>
              <a:t>«основных </a:t>
            </a:r>
            <a:r>
              <a:rPr sz="2400" spc="-10" dirty="0">
                <a:latin typeface="Times New Roman"/>
                <a:cs typeface="Times New Roman"/>
              </a:rPr>
              <a:t>характеристик </a:t>
            </a:r>
            <a:r>
              <a:rPr sz="2400" spc="-5" dirty="0">
                <a:latin typeface="Times New Roman"/>
                <a:cs typeface="Times New Roman"/>
              </a:rPr>
              <a:t>образования </a:t>
            </a:r>
            <a:r>
              <a:rPr sz="2400" spc="-15" dirty="0">
                <a:latin typeface="Times New Roman"/>
                <a:cs typeface="Times New Roman"/>
              </a:rPr>
              <a:t>(объем,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содержание, планируемые </a:t>
            </a:r>
            <a:r>
              <a:rPr sz="2400" spc="-25" dirty="0">
                <a:latin typeface="Times New Roman"/>
                <a:cs typeface="Times New Roman"/>
              </a:rPr>
              <a:t>результаты),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организационно </a:t>
            </a:r>
            <a:r>
              <a:rPr sz="2400" spc="-5" dirty="0">
                <a:latin typeface="Times New Roman"/>
                <a:cs typeface="Times New Roman"/>
              </a:rPr>
              <a:t>педагогических </a:t>
            </a:r>
            <a:r>
              <a:rPr sz="2400" dirty="0">
                <a:latin typeface="Times New Roman"/>
                <a:cs typeface="Times New Roman"/>
              </a:rPr>
              <a:t>условий»,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представленных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«в </a:t>
            </a:r>
            <a:r>
              <a:rPr sz="2400" spc="-5" dirty="0">
                <a:latin typeface="Times New Roman"/>
                <a:cs typeface="Times New Roman"/>
              </a:rPr>
              <a:t>виде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учебного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плана,</a:t>
            </a:r>
            <a:endParaRPr sz="2400">
              <a:latin typeface="Times New Roman"/>
              <a:cs typeface="Times New Roman"/>
            </a:endParaRPr>
          </a:p>
          <a:p>
            <a:pPr marL="355600" marR="240029">
              <a:lnSpc>
                <a:spcPct val="80000"/>
              </a:lnSpc>
            </a:pPr>
            <a:r>
              <a:rPr sz="2400" spc="-10" dirty="0">
                <a:latin typeface="Times New Roman"/>
                <a:cs typeface="Times New Roman"/>
              </a:rPr>
              <a:t>календарного учебного графика, рабочих </a:t>
            </a:r>
            <a:r>
              <a:rPr sz="2400" spc="-5" dirty="0">
                <a:latin typeface="Times New Roman"/>
                <a:cs typeface="Times New Roman"/>
              </a:rPr>
              <a:t>программ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 </a:t>
            </a:r>
            <a:r>
              <a:rPr sz="2400" spc="-10" dirty="0">
                <a:latin typeface="Times New Roman"/>
                <a:cs typeface="Times New Roman"/>
              </a:rPr>
              <a:t>предметов, </a:t>
            </a:r>
            <a:r>
              <a:rPr sz="2400" spc="-5" dirty="0">
                <a:latin typeface="Times New Roman"/>
                <a:cs typeface="Times New Roman"/>
              </a:rPr>
              <a:t>курсов, </a:t>
            </a:r>
            <a:r>
              <a:rPr sz="2400" dirty="0">
                <a:latin typeface="Times New Roman"/>
                <a:cs typeface="Times New Roman"/>
              </a:rPr>
              <a:t>дисциплин </a:t>
            </a:r>
            <a:r>
              <a:rPr sz="2400" spc="-20" dirty="0">
                <a:latin typeface="Times New Roman"/>
                <a:cs typeface="Times New Roman"/>
              </a:rPr>
              <a:t>(модулей),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иных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компонентов,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5" dirty="0">
                <a:latin typeface="Times New Roman"/>
                <a:cs typeface="Times New Roman"/>
              </a:rPr>
              <a:t> также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оценочных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295"/>
              </a:lnSpc>
            </a:pPr>
            <a:r>
              <a:rPr sz="2400" spc="-5" dirty="0">
                <a:latin typeface="Times New Roman"/>
                <a:cs typeface="Times New Roman"/>
              </a:rPr>
              <a:t>методических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материалов»</a:t>
            </a:r>
            <a:r>
              <a:rPr sz="2400" spc="-5" dirty="0">
                <a:latin typeface="Times New Roman"/>
                <a:cs typeface="Times New Roman"/>
              </a:rPr>
              <a:t> [10;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гл.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 </a:t>
            </a:r>
            <a:r>
              <a:rPr sz="2400" spc="-65" dirty="0">
                <a:latin typeface="Times New Roman"/>
                <a:cs typeface="Times New Roman"/>
              </a:rPr>
              <a:t>ст.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 </a:t>
            </a:r>
            <a:r>
              <a:rPr sz="2400" spc="-5" dirty="0">
                <a:latin typeface="Times New Roman"/>
                <a:cs typeface="Times New Roman"/>
              </a:rPr>
              <a:t>п.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9].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0"/>
            <a:ext cx="9153525" cy="6868159"/>
            <a:chOff x="-4762" y="0"/>
            <a:chExt cx="9153525" cy="686815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0"/>
              <a:ext cx="8619744" cy="105308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8572500" y="0"/>
                  </a:moveTo>
                  <a:lnTo>
                    <a:pt x="0" y="0"/>
                  </a:lnTo>
                  <a:lnTo>
                    <a:pt x="0" y="985659"/>
                  </a:lnTo>
                  <a:lnTo>
                    <a:pt x="8572500" y="985659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0" y="985659"/>
                  </a:moveTo>
                  <a:lnTo>
                    <a:pt x="8572500" y="985659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6819" y="0"/>
              <a:ext cx="7917180" cy="612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1992" y="446531"/>
              <a:ext cx="6089904" cy="638556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58213" y="61975"/>
            <a:ext cx="7586980" cy="970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7744" marR="5080" indent="-995680">
              <a:lnSpc>
                <a:spcPct val="100000"/>
              </a:lnSpc>
              <a:spcBef>
                <a:spcPts val="95"/>
              </a:spcBef>
            </a:pPr>
            <a:r>
              <a:rPr sz="3100" spc="-20" dirty="0"/>
              <a:t>Требования</a:t>
            </a:r>
            <a:r>
              <a:rPr sz="3100" dirty="0"/>
              <a:t> </a:t>
            </a:r>
            <a:r>
              <a:rPr sz="3100" spc="-5" dirty="0"/>
              <a:t>к</a:t>
            </a:r>
            <a:r>
              <a:rPr sz="3100" spc="10" dirty="0"/>
              <a:t> </a:t>
            </a:r>
            <a:r>
              <a:rPr sz="3100" spc="-10" dirty="0"/>
              <a:t>структуре</a:t>
            </a:r>
            <a:r>
              <a:rPr sz="3100" spc="15" dirty="0"/>
              <a:t> </a:t>
            </a:r>
            <a:r>
              <a:rPr sz="3100" spc="-5" dirty="0"/>
              <a:t>и</a:t>
            </a:r>
            <a:r>
              <a:rPr sz="3100" dirty="0"/>
              <a:t> </a:t>
            </a:r>
            <a:r>
              <a:rPr sz="3100" spc="-25" dirty="0"/>
              <a:t>содержательному </a:t>
            </a:r>
            <a:r>
              <a:rPr sz="3100" spc="-685" dirty="0"/>
              <a:t> </a:t>
            </a:r>
            <a:r>
              <a:rPr sz="3100" spc="-10" dirty="0"/>
              <a:t>наполнению</a:t>
            </a:r>
            <a:r>
              <a:rPr sz="3100" spc="-50" dirty="0"/>
              <a:t> </a:t>
            </a:r>
            <a:r>
              <a:rPr sz="3100" spc="-15" dirty="0"/>
              <a:t>разделов</a:t>
            </a:r>
            <a:r>
              <a:rPr sz="3100" spc="-5" dirty="0"/>
              <a:t> </a:t>
            </a:r>
            <a:r>
              <a:rPr sz="3100" spc="-30" dirty="0"/>
              <a:t>АООП</a:t>
            </a:r>
            <a:r>
              <a:rPr sz="3100" spc="15" dirty="0"/>
              <a:t> </a:t>
            </a:r>
            <a:r>
              <a:rPr sz="3100" spc="-35" dirty="0"/>
              <a:t>ДО</a:t>
            </a:r>
            <a:endParaRPr sz="31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1125" y="11938"/>
            <a:ext cx="69938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5425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Перечень проектов примерных </a:t>
            </a:r>
            <a:r>
              <a:rPr dirty="0">
                <a:solidFill>
                  <a:srgbClr val="000000"/>
                </a:solidFill>
              </a:rPr>
              <a:t>адаптированных 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основных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образовательных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программ</a:t>
            </a:r>
            <a:r>
              <a:rPr spc="-15" dirty="0">
                <a:solidFill>
                  <a:srgbClr val="000000"/>
                </a:solidFill>
              </a:rPr>
              <a:t> дошкольного</a:t>
            </a:r>
          </a:p>
          <a:p>
            <a:pPr marL="32004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образования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для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детей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раннего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дошкольного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07593" y="1109598"/>
            <a:ext cx="8050530" cy="506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401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возраста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ОВЗ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(в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редакции</a:t>
            </a:r>
            <a:r>
              <a:rPr sz="2400" b="1" dirty="0">
                <a:latin typeface="Calibri"/>
                <a:cs typeface="Calibri"/>
              </a:rPr>
              <a:t> от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25.01.2017)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b="1" spc="-5" dirty="0">
                <a:latin typeface="Calibri"/>
                <a:cs typeface="Calibri"/>
              </a:rPr>
              <a:t>Примерные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20" dirty="0">
                <a:latin typeface="Calibri"/>
                <a:cs typeface="Calibri"/>
              </a:rPr>
              <a:t>АООП</a:t>
            </a:r>
            <a:r>
              <a:rPr sz="1300" b="1" spc="10" dirty="0">
                <a:latin typeface="Calibri"/>
                <a:cs typeface="Calibri"/>
              </a:rPr>
              <a:t> </a:t>
            </a:r>
            <a:r>
              <a:rPr sz="1300" b="1" spc="-20" dirty="0">
                <a:latin typeface="Calibri"/>
                <a:cs typeface="Calibri"/>
              </a:rPr>
              <a:t>ДОУ</a:t>
            </a:r>
            <a:r>
              <a:rPr sz="1300" b="1" spc="-5" dirty="0">
                <a:latin typeface="Calibri"/>
                <a:cs typeface="Calibri"/>
              </a:rPr>
              <a:t> (разработки</a:t>
            </a:r>
            <a:r>
              <a:rPr sz="1300" b="1" spc="1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сайт</a:t>
            </a:r>
            <a:r>
              <a:rPr sz="1300" b="1" spc="4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СУВАГ)</a:t>
            </a:r>
            <a:endParaRPr sz="1300">
              <a:latin typeface="Calibri"/>
              <a:cs typeface="Calibri"/>
            </a:endParaRPr>
          </a:p>
          <a:p>
            <a:pPr marL="355600" marR="165100" indent="-342900">
              <a:lnSpc>
                <a:spcPts val="1250"/>
              </a:lnSpc>
              <a:spcBef>
                <a:spcPts val="30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Проект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примерной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адаптированной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основной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образовательной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программы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дошкольного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образования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на </a:t>
            </a:r>
            <a:r>
              <a:rPr sz="1300" spc="-2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ФГОС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дошкольного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образования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для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детей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раннего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и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дошкольного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возраста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с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тяжёлыми</a:t>
            </a:r>
            <a:endParaRPr sz="1300">
              <a:latin typeface="Calibri"/>
              <a:cs typeface="Calibri"/>
            </a:endParaRPr>
          </a:p>
          <a:p>
            <a:pPr marL="355600">
              <a:lnSpc>
                <a:spcPts val="1255"/>
              </a:lnSpc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нарушениями</a:t>
            </a:r>
            <a:r>
              <a:rPr sz="13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речи</a:t>
            </a:r>
            <a:endParaRPr sz="1300">
              <a:latin typeface="Calibri"/>
              <a:cs typeface="Calibri"/>
            </a:endParaRPr>
          </a:p>
          <a:p>
            <a:pPr marL="355600" marR="167005" indent="-342900" algn="just">
              <a:lnSpc>
                <a:spcPts val="1250"/>
              </a:lnSpc>
              <a:spcBef>
                <a:spcPts val="300"/>
              </a:spcBef>
              <a:buClr>
                <a:srgbClr val="000000"/>
              </a:buClr>
              <a:buFont typeface="Arial MT"/>
              <a:buChar char="•"/>
              <a:tabLst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Проект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примерной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адаптированной основной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образовательной программы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образования на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основе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ФГОС 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образования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для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слабовидящих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детей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раннего и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возраста,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детей </a:t>
            </a:r>
            <a:r>
              <a:rPr sz="130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раннего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и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дошкольного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возраста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с</a:t>
            </a:r>
            <a:r>
              <a:rPr sz="1300" u="sng" spc="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амблиопией,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косоглазием</a:t>
            </a:r>
            <a:endParaRPr sz="1300">
              <a:latin typeface="Calibri"/>
              <a:cs typeface="Calibri"/>
            </a:endParaRPr>
          </a:p>
          <a:p>
            <a:pPr marL="355600" marR="165100" indent="-342900" algn="just">
              <a:lnSpc>
                <a:spcPts val="1250"/>
              </a:lnSpc>
              <a:spcBef>
                <a:spcPts val="305"/>
              </a:spcBef>
              <a:buClr>
                <a:srgbClr val="000000"/>
              </a:buClr>
              <a:buFont typeface="Arial MT"/>
              <a:buChar char="•"/>
              <a:tabLst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Проект примерной адаптированной основной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образовательной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программы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образования на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ФГОС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дошкольного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образования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для</a:t>
            </a:r>
            <a:r>
              <a:rPr sz="13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глухих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детей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раннего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и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возраста</a:t>
            </a:r>
            <a:endParaRPr sz="13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32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Проект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примерной</a:t>
            </a:r>
            <a:r>
              <a:rPr sz="1300" u="sng" spc="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адаптированной</a:t>
            </a:r>
            <a:r>
              <a:rPr sz="1300" u="sng" spc="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основной</a:t>
            </a:r>
            <a:r>
              <a:rPr sz="1300" u="sng" spc="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образовательной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программы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дошкольного</a:t>
            </a:r>
            <a:r>
              <a:rPr sz="1300" u="sng" spc="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образования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на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основе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ФГОС</a:t>
            </a:r>
            <a:r>
              <a:rPr sz="1300" u="sng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дошкольного</a:t>
            </a:r>
            <a:r>
              <a:rPr sz="1300" u="sng" spc="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образования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для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детей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раннего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и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возраста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с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нарушениями</a:t>
            </a:r>
            <a:r>
              <a:rPr sz="1300" u="sng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опорно- </a:t>
            </a:r>
            <a:r>
              <a:rPr sz="1300" spc="-28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двигательного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аппарата</a:t>
            </a:r>
            <a:endParaRPr sz="1300">
              <a:latin typeface="Calibri"/>
              <a:cs typeface="Calibri"/>
            </a:endParaRPr>
          </a:p>
          <a:p>
            <a:pPr marL="355600" marR="165100" indent="-342900">
              <a:lnSpc>
                <a:spcPct val="80000"/>
              </a:lnSpc>
              <a:spcBef>
                <a:spcPts val="315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Проект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примерной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адаптированной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основной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образовательной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программы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дошкольного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образования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на </a:t>
            </a:r>
            <a:r>
              <a:rPr sz="1300" spc="-2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ФГОС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образования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для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детей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раннего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и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возраста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с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задержкой</a:t>
            </a:r>
            <a:endParaRPr sz="1300">
              <a:latin typeface="Calibri"/>
              <a:cs typeface="Calibri"/>
            </a:endParaRPr>
          </a:p>
          <a:p>
            <a:pPr marL="355600">
              <a:lnSpc>
                <a:spcPts val="1250"/>
              </a:lnSpc>
            </a:pP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психического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развития</a:t>
            </a:r>
            <a:endParaRPr sz="1300">
              <a:latin typeface="Calibri"/>
              <a:cs typeface="Calibri"/>
            </a:endParaRPr>
          </a:p>
          <a:p>
            <a:pPr marL="355600" marR="165100" indent="-342900" algn="just">
              <a:lnSpc>
                <a:spcPts val="1250"/>
              </a:lnSpc>
              <a:spcBef>
                <a:spcPts val="300"/>
              </a:spcBef>
              <a:buClr>
                <a:srgbClr val="000000"/>
              </a:buClr>
              <a:buFont typeface="Arial MT"/>
              <a:buChar char="•"/>
              <a:tabLst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Проект примерной адаптированной основной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образовательной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программы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образования на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основе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ФГОС 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образования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для детей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раннего и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возраста с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интеллектуальными </a:t>
            </a:r>
            <a:r>
              <a:rPr sz="130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нарушениями</a:t>
            </a:r>
            <a:endParaRPr sz="1300">
              <a:latin typeface="Calibri"/>
              <a:cs typeface="Calibri"/>
            </a:endParaRPr>
          </a:p>
          <a:p>
            <a:pPr marL="355600" marR="165100" indent="-342900" algn="just">
              <a:lnSpc>
                <a:spcPts val="1250"/>
              </a:lnSpc>
              <a:spcBef>
                <a:spcPts val="309"/>
              </a:spcBef>
              <a:buClr>
                <a:srgbClr val="000000"/>
              </a:buClr>
              <a:buFont typeface="Arial MT"/>
              <a:buChar char="•"/>
              <a:tabLst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Проект примерной адаптированной основной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образовательной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программы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дошкольного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образования на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ФГОС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образования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для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детей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раннего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и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возраста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с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расстройствами</a:t>
            </a:r>
            <a:endParaRPr sz="1300">
              <a:latin typeface="Calibri"/>
              <a:cs typeface="Calibri"/>
            </a:endParaRPr>
          </a:p>
          <a:p>
            <a:pPr marL="355600">
              <a:lnSpc>
                <a:spcPts val="1260"/>
              </a:lnSpc>
            </a:pP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аутистического</a:t>
            </a:r>
            <a:r>
              <a:rPr sz="13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спектра</a:t>
            </a:r>
            <a:endParaRPr sz="1300">
              <a:latin typeface="Calibri"/>
              <a:cs typeface="Calibri"/>
            </a:endParaRPr>
          </a:p>
          <a:p>
            <a:pPr marL="355600" marR="165100" indent="-342900">
              <a:lnSpc>
                <a:spcPct val="80000"/>
              </a:lnSpc>
              <a:spcBef>
                <a:spcPts val="31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Проект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примерной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адаптированной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основной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образовательной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программы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дошкольного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образования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на </a:t>
            </a:r>
            <a:r>
              <a:rPr sz="1300" spc="-2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ФГОС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дошкольного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образования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для</a:t>
            </a:r>
            <a:r>
              <a:rPr sz="13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слабослышащих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r>
              <a:rPr sz="13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позднооглохших</a:t>
            </a:r>
            <a:r>
              <a:rPr sz="1300" u="sng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детей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раннего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и </a:t>
            </a:r>
            <a:r>
              <a:rPr sz="13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дошкольного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возраста</a:t>
            </a:r>
            <a:endParaRPr sz="1300">
              <a:latin typeface="Calibri"/>
              <a:cs typeface="Calibri"/>
            </a:endParaRPr>
          </a:p>
          <a:p>
            <a:pPr marL="355600" marR="165100" indent="-342900">
              <a:lnSpc>
                <a:spcPct val="80000"/>
              </a:lnSpc>
              <a:spcBef>
                <a:spcPts val="31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Проект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примерной</a:t>
            </a:r>
            <a:r>
              <a:rPr sz="13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адаптированной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основной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образовательной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программы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дошкольного</a:t>
            </a:r>
            <a:r>
              <a:rPr sz="130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образования</a:t>
            </a:r>
            <a:r>
              <a:rPr sz="13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на </a:t>
            </a:r>
            <a:r>
              <a:rPr sz="1300" spc="-2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основе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ФГОС</a:t>
            </a:r>
            <a:r>
              <a:rPr sz="13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образования</a:t>
            </a:r>
            <a:r>
              <a:rPr sz="13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для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слепых</a:t>
            </a:r>
            <a:r>
              <a:rPr sz="13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детей</a:t>
            </a:r>
            <a:r>
              <a:rPr sz="13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раннего</a:t>
            </a:r>
            <a:r>
              <a:rPr sz="1300" u="sng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и </a:t>
            </a:r>
            <a:r>
              <a:rPr sz="13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дошкольного</a:t>
            </a:r>
            <a:r>
              <a:rPr sz="13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возраста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99303" y="1602685"/>
            <a:ext cx="3442716" cy="23224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949952" y="3566159"/>
            <a:ext cx="3723640" cy="829310"/>
            <a:chOff x="4949952" y="3566159"/>
            <a:chExt cx="3723640" cy="8293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5248" y="3693606"/>
              <a:ext cx="636583" cy="2093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9384" y="3566159"/>
              <a:ext cx="1110995" cy="3413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072" y="3566159"/>
              <a:ext cx="370331" cy="3413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64096" y="3566159"/>
              <a:ext cx="781811" cy="3413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67600" y="3566159"/>
              <a:ext cx="390144" cy="3413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9436" y="3566159"/>
              <a:ext cx="993648" cy="3413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12436" y="3809999"/>
              <a:ext cx="1432560" cy="3413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63640" y="3809999"/>
              <a:ext cx="672084" cy="341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60464" y="3809999"/>
              <a:ext cx="815340" cy="3413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00544" y="3809999"/>
              <a:ext cx="989076" cy="3413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49952" y="4053839"/>
              <a:ext cx="1216152" cy="3413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87796" y="4053839"/>
              <a:ext cx="2365248" cy="34137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723003" y="1517141"/>
            <a:ext cx="4166235" cy="492315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55600" marR="354330" indent="19685">
              <a:lnSpc>
                <a:spcPct val="80500"/>
              </a:lnSpc>
              <a:spcBef>
                <a:spcPts val="520"/>
              </a:spcBef>
            </a:pPr>
            <a:r>
              <a:rPr sz="18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Что </a:t>
            </a:r>
            <a:r>
              <a:rPr sz="18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означает аббревиатура </a:t>
            </a:r>
            <a:r>
              <a:rPr sz="1800" b="1" dirty="0">
                <a:solidFill>
                  <a:srgbClr val="4F6128"/>
                </a:solidFill>
                <a:latin typeface="Times New Roman"/>
                <a:cs typeface="Times New Roman"/>
              </a:rPr>
              <a:t>ОВЗ? </a:t>
            </a:r>
            <a:r>
              <a:rPr sz="1800" b="1" spc="-43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Расшифровка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гласит: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ограниченные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возможности здоровья.</a:t>
            </a:r>
            <a:endParaRPr sz="1600">
              <a:latin typeface="Times New Roman"/>
              <a:cs typeface="Times New Roman"/>
            </a:endParaRPr>
          </a:p>
          <a:p>
            <a:pPr marL="355600" marR="10795" indent="68580">
              <a:lnSpc>
                <a:spcPts val="1540"/>
              </a:lnSpc>
              <a:spcBef>
                <a:spcPts val="370"/>
              </a:spcBef>
            </a:pP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данной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категории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относятся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лица,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которые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особенности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развитии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как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физическом,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так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психологическом.</a:t>
            </a:r>
            <a:endParaRPr sz="1600">
              <a:latin typeface="Times New Roman"/>
              <a:cs typeface="Times New Roman"/>
            </a:endParaRPr>
          </a:p>
          <a:p>
            <a:pPr marL="355600" marR="164465" algn="just">
              <a:lnSpc>
                <a:spcPct val="80100"/>
              </a:lnSpc>
            </a:pPr>
            <a:r>
              <a:rPr sz="1600" spc="-5" dirty="0">
                <a:latin typeface="Times New Roman"/>
                <a:cs typeface="Times New Roman"/>
              </a:rPr>
              <a:t>Фраза </a:t>
            </a:r>
            <a:r>
              <a:rPr sz="1600" spc="-10" dirty="0">
                <a:latin typeface="Times New Roman"/>
                <a:cs typeface="Times New Roman"/>
              </a:rPr>
              <a:t>«дети </a:t>
            </a:r>
            <a:r>
              <a:rPr sz="1600" spc="-5" dirty="0">
                <a:latin typeface="Times New Roman"/>
                <a:cs typeface="Times New Roman"/>
              </a:rPr>
              <a:t>с ОВЗ» </a:t>
            </a:r>
            <a:r>
              <a:rPr sz="1600" spc="-25" dirty="0">
                <a:latin typeface="Times New Roman"/>
                <a:cs typeface="Times New Roman"/>
              </a:rPr>
              <a:t>означает, </a:t>
            </a:r>
            <a:r>
              <a:rPr sz="1600" spc="-15" dirty="0">
                <a:latin typeface="Times New Roman"/>
                <a:cs typeface="Times New Roman"/>
              </a:rPr>
              <a:t>что </a:t>
            </a:r>
            <a:r>
              <a:rPr sz="1600" spc="-5" dirty="0">
                <a:latin typeface="Times New Roman"/>
                <a:cs typeface="Times New Roman"/>
              </a:rPr>
              <a:t>данным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детям </a:t>
            </a:r>
            <a:r>
              <a:rPr sz="1600" spc="-20" dirty="0">
                <a:latin typeface="Times New Roman"/>
                <a:cs typeface="Times New Roman"/>
              </a:rPr>
              <a:t>необходимо </a:t>
            </a:r>
            <a:r>
              <a:rPr sz="1600" spc="-5" dirty="0">
                <a:latin typeface="Times New Roman"/>
                <a:cs typeface="Times New Roman"/>
              </a:rPr>
              <a:t>создание специальных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жизни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359410" indent="62230">
              <a:lnSpc>
                <a:spcPct val="100000"/>
              </a:lnSpc>
            </a:pPr>
            <a:r>
              <a:rPr sz="1600" b="1" spc="-30" dirty="0">
                <a:solidFill>
                  <a:srgbClr val="4F6128"/>
                </a:solidFill>
                <a:latin typeface="Times New Roman"/>
                <a:cs typeface="Times New Roman"/>
              </a:rPr>
              <a:t>Статус</a:t>
            </a:r>
            <a:r>
              <a:rPr sz="1600" b="1" spc="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«ребенок</a:t>
            </a:r>
            <a:r>
              <a:rPr sz="1600" b="1" spc="1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с</a:t>
            </a:r>
            <a:r>
              <a:rPr sz="1600" b="1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ОВЗ»</a:t>
            </a:r>
            <a:r>
              <a:rPr sz="1600" b="1" spc="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в</a:t>
            </a:r>
            <a:r>
              <a:rPr sz="1600" b="1" spc="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системе </a:t>
            </a:r>
            <a:r>
              <a:rPr sz="1600" b="1" spc="-3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образования</a:t>
            </a:r>
            <a:r>
              <a:rPr sz="1600" b="1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дает</a:t>
            </a:r>
            <a:r>
              <a:rPr sz="1600" b="1" spc="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детям</a:t>
            </a:r>
            <a:r>
              <a:rPr sz="1600" b="1" spc="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данной </a:t>
            </a:r>
            <a:r>
              <a:rPr sz="1600" b="1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4F6128"/>
                </a:solidFill>
                <a:latin typeface="Times New Roman"/>
                <a:cs typeface="Times New Roman"/>
              </a:rPr>
              <a:t>категории</a:t>
            </a:r>
            <a:r>
              <a:rPr sz="1600" b="1" spc="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определенные</a:t>
            </a:r>
            <a:r>
              <a:rPr sz="1600" b="1" spc="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4F6128"/>
                </a:solidFill>
                <a:latin typeface="Times New Roman"/>
                <a:cs typeface="Times New Roman"/>
              </a:rPr>
              <a:t>льготы: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indent="-342900">
              <a:lnSpc>
                <a:spcPts val="173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latin typeface="Times New Roman"/>
                <a:cs typeface="Times New Roman"/>
              </a:rPr>
              <a:t>Право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40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бесплатные</a:t>
            </a:r>
            <a:r>
              <a:rPr sz="1600" spc="4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коррекционно-</a:t>
            </a:r>
            <a:endParaRPr sz="1600">
              <a:latin typeface="Times New Roman"/>
              <a:cs typeface="Times New Roman"/>
            </a:endParaRPr>
          </a:p>
          <a:p>
            <a:pPr marL="355600" marR="5080">
              <a:lnSpc>
                <a:spcPct val="80000"/>
              </a:lnSpc>
              <a:spcBef>
                <a:spcPts val="190"/>
              </a:spcBef>
            </a:pPr>
            <a:r>
              <a:rPr sz="1600" spc="-10" dirty="0">
                <a:latin typeface="Times New Roman"/>
                <a:cs typeface="Times New Roman"/>
              </a:rPr>
              <a:t>развивающие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логопедом,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психо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логом,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специальным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педагогом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условиях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образовательной</a:t>
            </a:r>
            <a:r>
              <a:rPr sz="1600" spc="-5" dirty="0">
                <a:latin typeface="Times New Roman"/>
                <a:cs typeface="Times New Roman"/>
              </a:rPr>
              <a:t> организации.</a:t>
            </a:r>
            <a:endParaRPr sz="1600">
              <a:latin typeface="Times New Roman"/>
              <a:cs typeface="Times New Roman"/>
            </a:endParaRPr>
          </a:p>
          <a:p>
            <a:pPr marL="355600" marR="183515" indent="-342900">
              <a:lnSpc>
                <a:spcPct val="8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latin typeface="Times New Roman"/>
                <a:cs typeface="Times New Roman"/>
              </a:rPr>
              <a:t>Право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dirty="0">
                <a:latin typeface="Times New Roman"/>
                <a:cs typeface="Times New Roman"/>
              </a:rPr>
              <a:t> особый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подход</a:t>
            </a:r>
            <a:r>
              <a:rPr sz="1600" spc="-5" dirty="0">
                <a:latin typeface="Times New Roman"/>
                <a:cs typeface="Times New Roman"/>
              </a:rPr>
              <a:t> со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стороны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обучающих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учителей,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которые</a:t>
            </a:r>
            <a:r>
              <a:rPr sz="1600" spc="-10" dirty="0">
                <a:latin typeface="Times New Roman"/>
                <a:cs typeface="Times New Roman"/>
              </a:rPr>
              <a:t> должны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учитывать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психофизические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особенности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ребенка,</a:t>
            </a:r>
            <a:r>
              <a:rPr sz="1600" spc="-5" dirty="0">
                <a:latin typeface="Times New Roman"/>
                <a:cs typeface="Times New Roman"/>
              </a:rPr>
              <a:t> 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том</a:t>
            </a:r>
            <a:r>
              <a:rPr sz="1600" spc="-5" dirty="0">
                <a:latin typeface="Times New Roman"/>
                <a:cs typeface="Times New Roman"/>
              </a:rPr>
              <a:t> числе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индивидуально-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ориентированную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систему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оценивания.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80789" y="1534098"/>
            <a:ext cx="2184061" cy="20482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854816" y="4513108"/>
            <a:ext cx="1446019" cy="20212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64819" y="1456181"/>
            <a:ext cx="3724910" cy="4842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4F6128"/>
                </a:solidFill>
                <a:latin typeface="Times New Roman"/>
                <a:cs typeface="Times New Roman"/>
              </a:rPr>
              <a:t>Категории</a:t>
            </a:r>
            <a:r>
              <a:rPr sz="1600" b="1" spc="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детей</a:t>
            </a:r>
            <a:r>
              <a:rPr sz="1600" b="1" spc="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с</a:t>
            </a:r>
            <a:r>
              <a:rPr sz="1600" b="1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4F6128"/>
                </a:solidFill>
                <a:latin typeface="Times New Roman"/>
                <a:cs typeface="Times New Roman"/>
              </a:rPr>
              <a:t>ОВЗ: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</a:t>
            </a:r>
            <a:r>
              <a:rPr sz="1500" b="1" spc="-2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с</a:t>
            </a:r>
            <a:r>
              <a:rPr sz="1500" b="1" spc="-10" dirty="0">
                <a:latin typeface="Times New Roman"/>
                <a:cs typeface="Times New Roman"/>
              </a:rPr>
              <a:t> нарушениями</a:t>
            </a:r>
            <a:r>
              <a:rPr sz="1500" b="1" spc="-3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зрения</a:t>
            </a:r>
            <a:endParaRPr sz="1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с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нарушениями</a:t>
            </a:r>
            <a:r>
              <a:rPr sz="1500" b="1" spc="-3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слуха</a:t>
            </a:r>
            <a:endParaRPr sz="1500">
              <a:latin typeface="Times New Roman"/>
              <a:cs typeface="Times New Roman"/>
            </a:endParaRPr>
          </a:p>
          <a:p>
            <a:pPr marL="355600" marR="18351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</a:t>
            </a:r>
            <a:r>
              <a:rPr sz="1500" b="1" spc="-1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с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тяжелыми</a:t>
            </a:r>
            <a:r>
              <a:rPr sz="1500" b="1" spc="2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нарушениями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речи </a:t>
            </a:r>
            <a:r>
              <a:rPr sz="1500" b="1" spc="-360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(ТНР)</a:t>
            </a:r>
            <a:endParaRPr sz="1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с</a:t>
            </a:r>
            <a:r>
              <a:rPr sz="1500" b="1" spc="-10" dirty="0">
                <a:latin typeface="Times New Roman"/>
                <a:cs typeface="Times New Roman"/>
              </a:rPr>
              <a:t> нарушениями</a:t>
            </a:r>
            <a:r>
              <a:rPr sz="1500" b="1" spc="-2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опорно-</a:t>
            </a:r>
            <a:endParaRPr sz="15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500" b="1" spc="-10" dirty="0">
                <a:latin typeface="Times New Roman"/>
                <a:cs typeface="Times New Roman"/>
              </a:rPr>
              <a:t>двигательного</a:t>
            </a:r>
            <a:r>
              <a:rPr sz="1500" b="1" spc="-7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аппарата(НОДА)</a:t>
            </a:r>
            <a:endParaRPr sz="1500">
              <a:latin typeface="Times New Roman"/>
              <a:cs typeface="Times New Roman"/>
            </a:endParaRPr>
          </a:p>
          <a:p>
            <a:pPr marL="355600" marR="6781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 </a:t>
            </a:r>
            <a:r>
              <a:rPr sz="1500" b="1" dirty="0">
                <a:latin typeface="Times New Roman"/>
                <a:cs typeface="Times New Roman"/>
              </a:rPr>
              <a:t>с </a:t>
            </a:r>
            <a:r>
              <a:rPr sz="1500" b="1" spc="-10" dirty="0">
                <a:latin typeface="Times New Roman"/>
                <a:cs typeface="Times New Roman"/>
              </a:rPr>
              <a:t>задержкой психического </a:t>
            </a:r>
            <a:r>
              <a:rPr sz="1500" b="1" spc="-36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развития</a:t>
            </a:r>
            <a:r>
              <a:rPr sz="1500" b="1" spc="-30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(ЗПР)</a:t>
            </a:r>
            <a:endParaRPr sz="1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с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нарушением</a:t>
            </a:r>
            <a:r>
              <a:rPr sz="1500" b="1" spc="-15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интеллекта </a:t>
            </a:r>
            <a:r>
              <a:rPr sz="1500" b="1" spc="-20" dirty="0">
                <a:latin typeface="Times New Roman"/>
                <a:cs typeface="Times New Roman"/>
              </a:rPr>
              <a:t>(УО)</a:t>
            </a:r>
            <a:endParaRPr sz="1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дети </a:t>
            </a:r>
            <a:r>
              <a:rPr sz="1500" b="1" dirty="0">
                <a:latin typeface="Times New Roman"/>
                <a:cs typeface="Times New Roman"/>
              </a:rPr>
              <a:t>с </a:t>
            </a:r>
            <a:r>
              <a:rPr sz="1500" b="1" spc="-5" dirty="0">
                <a:latin typeface="Times New Roman"/>
                <a:cs typeface="Times New Roman"/>
              </a:rPr>
              <a:t>расстройствами </a:t>
            </a:r>
            <a:r>
              <a:rPr sz="1500" b="1" spc="-15" dirty="0">
                <a:latin typeface="Times New Roman"/>
                <a:cs typeface="Times New Roman"/>
              </a:rPr>
              <a:t>аутистического</a:t>
            </a:r>
            <a:endParaRPr sz="15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500" b="1" spc="-10" dirty="0">
                <a:latin typeface="Times New Roman"/>
                <a:cs typeface="Times New Roman"/>
              </a:rPr>
              <a:t>с</a:t>
            </a:r>
            <a:r>
              <a:rPr sz="1500" b="1" spc="-5" dirty="0">
                <a:latin typeface="Times New Roman"/>
                <a:cs typeface="Times New Roman"/>
              </a:rPr>
              <a:t>п</a:t>
            </a:r>
            <a:r>
              <a:rPr sz="1500" b="1" spc="-10" dirty="0">
                <a:latin typeface="Times New Roman"/>
                <a:cs typeface="Times New Roman"/>
              </a:rPr>
              <a:t>е</a:t>
            </a:r>
            <a:r>
              <a:rPr sz="1500" b="1" spc="-5" dirty="0">
                <a:latin typeface="Times New Roman"/>
                <a:cs typeface="Times New Roman"/>
              </a:rPr>
              <a:t>к</a:t>
            </a:r>
            <a:r>
              <a:rPr sz="1500" b="1" spc="15" dirty="0">
                <a:latin typeface="Times New Roman"/>
                <a:cs typeface="Times New Roman"/>
              </a:rPr>
              <a:t>т</a:t>
            </a:r>
            <a:r>
              <a:rPr sz="1500" b="1" dirty="0">
                <a:latin typeface="Times New Roman"/>
                <a:cs typeface="Times New Roman"/>
              </a:rPr>
              <a:t>ра</a:t>
            </a:r>
            <a:r>
              <a:rPr sz="1500" b="1" spc="-1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(</a:t>
            </a:r>
            <a:r>
              <a:rPr sz="1500" b="1" spc="-195" dirty="0">
                <a:latin typeface="Times New Roman"/>
                <a:cs typeface="Times New Roman"/>
              </a:rPr>
              <a:t>Р</a:t>
            </a:r>
            <a:r>
              <a:rPr sz="1500" b="1" dirty="0">
                <a:latin typeface="Times New Roman"/>
                <a:cs typeface="Times New Roman"/>
              </a:rPr>
              <a:t>А</a:t>
            </a:r>
            <a:r>
              <a:rPr sz="1500" b="1" spc="-10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С)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Times New Roman"/>
              <a:cs typeface="Times New Roman"/>
            </a:endParaRPr>
          </a:p>
          <a:p>
            <a:pPr marL="355600" marR="25082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500" b="1" spc="-20" dirty="0">
                <a:latin typeface="Times New Roman"/>
                <a:cs typeface="Times New Roman"/>
              </a:rPr>
              <a:t>Статус </a:t>
            </a:r>
            <a:r>
              <a:rPr sz="1500" b="1" spc="-10" dirty="0">
                <a:latin typeface="Times New Roman"/>
                <a:cs typeface="Times New Roman"/>
              </a:rPr>
              <a:t>«ребенок </a:t>
            </a:r>
            <a:r>
              <a:rPr sz="1500" b="1" dirty="0">
                <a:latin typeface="Times New Roman"/>
                <a:cs typeface="Times New Roman"/>
              </a:rPr>
              <a:t>с </a:t>
            </a:r>
            <a:r>
              <a:rPr sz="1500" b="1" spc="-5" dirty="0">
                <a:latin typeface="Times New Roman"/>
                <a:cs typeface="Times New Roman"/>
              </a:rPr>
              <a:t>ОВЗ» 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устанавливается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психолого-медико- </a:t>
            </a:r>
            <a:r>
              <a:rPr sz="1500" b="1" spc="-36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педагогической</a:t>
            </a:r>
            <a:r>
              <a:rPr sz="1500" b="1" spc="-2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комиссией.</a:t>
            </a:r>
            <a:endParaRPr sz="1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  <a:tab pos="1859914" algn="l"/>
                <a:tab pos="2538095" algn="l"/>
                <a:tab pos="3213100" algn="l"/>
              </a:tabLst>
            </a:pPr>
            <a:r>
              <a:rPr sz="1500" b="1" spc="-20" dirty="0">
                <a:latin typeface="Times New Roman"/>
                <a:cs typeface="Times New Roman"/>
              </a:rPr>
              <a:t>Установленный	статус	</a:t>
            </a:r>
            <a:r>
              <a:rPr sz="1500" b="1" spc="-25" dirty="0">
                <a:latin typeface="Times New Roman"/>
                <a:cs typeface="Times New Roman"/>
              </a:rPr>
              <a:t>может	</a:t>
            </a:r>
            <a:r>
              <a:rPr sz="1500" b="1" spc="-5" dirty="0">
                <a:latin typeface="Times New Roman"/>
                <a:cs typeface="Times New Roman"/>
              </a:rPr>
              <a:t>быть 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изменен,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если у </a:t>
            </a:r>
            <a:r>
              <a:rPr sz="1500" b="1" spc="-10" dirty="0">
                <a:latin typeface="Times New Roman"/>
                <a:cs typeface="Times New Roman"/>
              </a:rPr>
              <a:t>ребенка </a:t>
            </a:r>
            <a:r>
              <a:rPr sz="1500" b="1" spc="-15" dirty="0">
                <a:latin typeface="Times New Roman"/>
                <a:cs typeface="Times New Roman"/>
              </a:rPr>
              <a:t>наблюдается </a:t>
            </a:r>
            <a:r>
              <a:rPr sz="1500" b="1" spc="-10" dirty="0">
                <a:latin typeface="Times New Roman"/>
                <a:cs typeface="Times New Roman"/>
              </a:rPr>
              <a:t> положительная </a:t>
            </a:r>
            <a:r>
              <a:rPr sz="1500" b="1" spc="-5" dirty="0">
                <a:latin typeface="Times New Roman"/>
                <a:cs typeface="Times New Roman"/>
              </a:rPr>
              <a:t>динамика </a:t>
            </a:r>
            <a:r>
              <a:rPr sz="1500" b="1" dirty="0">
                <a:latin typeface="Times New Roman"/>
                <a:cs typeface="Times New Roman"/>
              </a:rPr>
              <a:t>в </a:t>
            </a:r>
            <a:r>
              <a:rPr sz="1500" b="1" spc="-20" dirty="0">
                <a:latin typeface="Times New Roman"/>
                <a:cs typeface="Times New Roman"/>
              </a:rPr>
              <a:t>результате </a:t>
            </a:r>
            <a:r>
              <a:rPr sz="1500" b="1" spc="-360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оказанной </a:t>
            </a:r>
            <a:r>
              <a:rPr sz="1500" b="1" spc="-10" dirty="0">
                <a:latin typeface="Times New Roman"/>
                <a:cs typeface="Times New Roman"/>
              </a:rPr>
              <a:t>психолого-педагогической 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помощи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-4762" y="0"/>
            <a:ext cx="9153525" cy="6868159"/>
            <a:chOff x="-4762" y="0"/>
            <a:chExt cx="9153525" cy="6868159"/>
          </a:xfrm>
        </p:grpSpPr>
        <p:sp>
          <p:nvSpPr>
            <p:cNvPr id="21" name="object 21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4255" y="0"/>
              <a:ext cx="8619744" cy="105308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8572500" y="0"/>
                  </a:moveTo>
                  <a:lnTo>
                    <a:pt x="0" y="0"/>
                  </a:lnTo>
                  <a:lnTo>
                    <a:pt x="0" y="985659"/>
                  </a:lnTo>
                  <a:lnTo>
                    <a:pt x="8572500" y="985659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0" y="985659"/>
                  </a:moveTo>
                  <a:lnTo>
                    <a:pt x="8572500" y="985659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12976" y="150875"/>
              <a:ext cx="6123432" cy="740663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984629" y="255473"/>
            <a:ext cx="55435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Категории</a:t>
            </a:r>
            <a:r>
              <a:rPr sz="3600" spc="-25" dirty="0"/>
              <a:t> </a:t>
            </a:r>
            <a:r>
              <a:rPr sz="3600" spc="-15" dirty="0"/>
              <a:t>детей</a:t>
            </a:r>
            <a:r>
              <a:rPr sz="3600" spc="-30" dirty="0"/>
              <a:t> </a:t>
            </a:r>
            <a:r>
              <a:rPr sz="3600" dirty="0"/>
              <a:t>с</a:t>
            </a:r>
            <a:r>
              <a:rPr sz="3600" spc="-10" dirty="0"/>
              <a:t> </a:t>
            </a:r>
            <a:r>
              <a:rPr sz="3600" spc="-5" dirty="0"/>
              <a:t>ОВЗ</a:t>
            </a:r>
            <a:r>
              <a:rPr sz="3600" spc="-15" dirty="0"/>
              <a:t> </a:t>
            </a:r>
            <a:r>
              <a:rPr sz="3600" dirty="0"/>
              <a:t>в</a:t>
            </a:r>
            <a:r>
              <a:rPr sz="3600" spc="-10" dirty="0"/>
              <a:t> </a:t>
            </a:r>
            <a:r>
              <a:rPr sz="3600" spc="-40" dirty="0"/>
              <a:t>ДО</a:t>
            </a:r>
            <a:endParaRPr sz="3600"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5339" y="1244600"/>
            <a:ext cx="7711440" cy="4436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72565" indent="-343535">
              <a:lnSpc>
                <a:spcPts val="3650"/>
              </a:lnSpc>
              <a:spcBef>
                <a:spcPts val="105"/>
              </a:spcBef>
              <a:buFont typeface="Arial MT"/>
              <a:buChar char="•"/>
              <a:tabLst>
                <a:tab pos="1472565" algn="l"/>
                <a:tab pos="1473200" algn="l"/>
              </a:tabLst>
            </a:pPr>
            <a:r>
              <a:rPr sz="3200" b="1" spc="-10" dirty="0">
                <a:latin typeface="Calibri"/>
                <a:cs typeface="Calibri"/>
              </a:rPr>
              <a:t>Разработка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утверждение</a:t>
            </a:r>
            <a:endParaRPr sz="3200">
              <a:latin typeface="Calibri"/>
              <a:cs typeface="Calibri"/>
            </a:endParaRPr>
          </a:p>
          <a:p>
            <a:pPr marL="603885" marR="593090" indent="252729">
              <a:lnSpc>
                <a:spcPts val="3460"/>
              </a:lnSpc>
              <a:spcBef>
                <a:spcPts val="235"/>
              </a:spcBef>
            </a:pPr>
            <a:r>
              <a:rPr sz="3200" spc="-5" dirty="0">
                <a:latin typeface="Calibri"/>
                <a:cs typeface="Calibri"/>
              </a:rPr>
              <a:t>адаптированной </a:t>
            </a:r>
            <a:r>
              <a:rPr sz="3200" spc="-10" dirty="0">
                <a:latin typeface="Calibri"/>
                <a:cs typeface="Calibri"/>
              </a:rPr>
              <a:t>образовательной 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программы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относится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компетенции</a:t>
            </a:r>
            <a:endParaRPr sz="3200">
              <a:latin typeface="Calibri"/>
              <a:cs typeface="Calibri"/>
            </a:endParaRPr>
          </a:p>
          <a:p>
            <a:pPr marL="1035050">
              <a:lnSpc>
                <a:spcPts val="3210"/>
              </a:lnSpc>
            </a:pPr>
            <a:r>
              <a:rPr sz="3200" spc="-10" dirty="0">
                <a:latin typeface="Calibri"/>
                <a:cs typeface="Calibri"/>
              </a:rPr>
              <a:t>образовательной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организации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</a:t>
            </a:r>
            <a:endParaRPr sz="3200">
              <a:latin typeface="Calibri"/>
              <a:cs typeface="Calibri"/>
            </a:endParaRPr>
          </a:p>
          <a:p>
            <a:pPr marL="82550" marR="75565" algn="ctr">
              <a:lnSpc>
                <a:spcPct val="90000"/>
              </a:lnSpc>
              <a:spcBef>
                <a:spcPts val="195"/>
              </a:spcBef>
            </a:pPr>
            <a:r>
              <a:rPr sz="3200" spc="-10" dirty="0">
                <a:latin typeface="Calibri"/>
                <a:cs typeface="Calibri"/>
              </a:rPr>
              <a:t>осуществляется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соответствии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порядком,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принятым и закрепленным </a:t>
            </a:r>
            <a:r>
              <a:rPr sz="3200" spc="-5" dirty="0">
                <a:latin typeface="Calibri"/>
                <a:cs typeface="Calibri"/>
              </a:rPr>
              <a:t>локальным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актом </a:t>
            </a:r>
            <a:r>
              <a:rPr sz="3200" spc="-5" dirty="0">
                <a:latin typeface="Calibri"/>
                <a:cs typeface="Calibri"/>
              </a:rPr>
              <a:t>данной </a:t>
            </a:r>
            <a:r>
              <a:rPr sz="3200" spc="-10" dirty="0">
                <a:latin typeface="Calibri"/>
                <a:cs typeface="Calibri"/>
              </a:rPr>
              <a:t>образовательной </a:t>
            </a:r>
            <a:r>
              <a:rPr sz="3200" spc="-5" dirty="0">
                <a:latin typeface="Calibri"/>
                <a:cs typeface="Calibri"/>
              </a:rPr>
              <a:t> организации</a:t>
            </a:r>
            <a:endParaRPr sz="3200">
              <a:latin typeface="Calibri"/>
              <a:cs typeface="Calibri"/>
            </a:endParaRPr>
          </a:p>
          <a:p>
            <a:pPr marL="12700" marR="5080" indent="154940">
              <a:lnSpc>
                <a:spcPts val="2050"/>
              </a:lnSpc>
              <a:spcBef>
                <a:spcPts val="565"/>
              </a:spcBef>
            </a:pPr>
            <a:r>
              <a:rPr sz="1900" spc="-15" dirty="0">
                <a:latin typeface="Calibri"/>
                <a:cs typeface="Calibri"/>
              </a:rPr>
              <a:t>(«Положение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о  </a:t>
            </a:r>
            <a:r>
              <a:rPr sz="1900" spc="-10" dirty="0">
                <a:latin typeface="Calibri"/>
                <a:cs typeface="Calibri"/>
              </a:rPr>
              <a:t>порядке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разработки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и </a:t>
            </a:r>
            <a:r>
              <a:rPr sz="1900" spc="-10" dirty="0">
                <a:latin typeface="Calibri"/>
                <a:cs typeface="Calibri"/>
              </a:rPr>
              <a:t>утверждении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адаптированной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образовательной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программы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для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детей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с</a:t>
            </a:r>
            <a:r>
              <a:rPr sz="1900" spc="-10" dirty="0">
                <a:latin typeface="Calibri"/>
                <a:cs typeface="Calibri"/>
              </a:rPr>
              <a:t> ограниченными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возможностями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ts val="2025"/>
              </a:lnSpc>
            </a:pPr>
            <a:r>
              <a:rPr sz="1900" spc="-10" dirty="0">
                <a:latin typeface="Calibri"/>
                <a:cs typeface="Calibri"/>
              </a:rPr>
              <a:t>здоровья</a:t>
            </a:r>
            <a:r>
              <a:rPr sz="1900" spc="-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в</a:t>
            </a:r>
            <a:r>
              <a:rPr sz="1900" spc="-3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МБДОУ»)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0"/>
            <a:ext cx="9153525" cy="6868159"/>
            <a:chOff x="-4762" y="0"/>
            <a:chExt cx="9153525" cy="686815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0"/>
              <a:ext cx="8619744" cy="105308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8572500" y="0"/>
                  </a:moveTo>
                  <a:lnTo>
                    <a:pt x="0" y="0"/>
                  </a:lnTo>
                  <a:lnTo>
                    <a:pt x="0" y="985659"/>
                  </a:lnTo>
                  <a:lnTo>
                    <a:pt x="8572500" y="985659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1474" y="0"/>
              <a:ext cx="8572500" cy="986155"/>
            </a:xfrm>
            <a:custGeom>
              <a:avLst/>
              <a:gdLst/>
              <a:ahLst/>
              <a:cxnLst/>
              <a:rect l="l" t="t" r="r" b="b"/>
              <a:pathLst>
                <a:path w="8572500" h="986155">
                  <a:moveTo>
                    <a:pt x="0" y="985659"/>
                  </a:moveTo>
                  <a:lnTo>
                    <a:pt x="8572500" y="985659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98565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474" y="0"/>
            <a:ext cx="8572500" cy="1229995"/>
            <a:chOff x="571474" y="0"/>
            <a:chExt cx="8572500" cy="1229995"/>
          </a:xfrm>
        </p:grpSpPr>
        <p:sp>
          <p:nvSpPr>
            <p:cNvPr id="3" name="object 3"/>
            <p:cNvSpPr/>
            <p:nvPr/>
          </p:nvSpPr>
          <p:spPr>
            <a:xfrm>
              <a:off x="571474" y="0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5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8572500" y="1143000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6483" y="0"/>
              <a:ext cx="6696456" cy="6202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0240" y="409955"/>
              <a:ext cx="6028944" cy="8199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8617" y="0"/>
            <a:ext cx="59461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075" marR="5080" indent="-33401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Алгоритм </a:t>
            </a:r>
            <a:r>
              <a:rPr sz="4000" spc="-5" dirty="0"/>
              <a:t>проектирования </a:t>
            </a:r>
            <a:r>
              <a:rPr sz="4000" spc="-890" dirty="0"/>
              <a:t> </a:t>
            </a:r>
            <a:r>
              <a:rPr sz="4000" spc="-5" dirty="0"/>
              <a:t>и</a:t>
            </a:r>
            <a:r>
              <a:rPr sz="4000" spc="-25" dirty="0"/>
              <a:t> </a:t>
            </a:r>
            <a:r>
              <a:rPr sz="4000" spc="-5" dirty="0"/>
              <a:t>реализации</a:t>
            </a:r>
            <a:r>
              <a:rPr sz="4000" spc="15" dirty="0"/>
              <a:t> </a:t>
            </a:r>
            <a:r>
              <a:rPr sz="4000" spc="-30" dirty="0"/>
              <a:t>АООП</a:t>
            </a:r>
            <a:r>
              <a:rPr sz="4000" spc="-15" dirty="0"/>
              <a:t> </a:t>
            </a:r>
            <a:r>
              <a:rPr sz="4000" spc="-45" dirty="0"/>
              <a:t>ДО</a:t>
            </a:r>
            <a:endParaRPr sz="40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64819" y="1421333"/>
            <a:ext cx="7892415" cy="501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ts val="194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b="1" spc="-5" dirty="0">
                <a:latin typeface="Calibri"/>
                <a:cs typeface="Calibri"/>
              </a:rPr>
              <a:t>Шаг1.Приказ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руководителя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ДОО</a:t>
            </a:r>
            <a:r>
              <a:rPr sz="1800" b="1" dirty="0">
                <a:latin typeface="Calibri"/>
                <a:cs typeface="Calibri"/>
              </a:rPr>
              <a:t> 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создании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рабочей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группы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по разработке</a:t>
            </a:r>
            <a:endParaRPr sz="1800">
              <a:latin typeface="Calibri"/>
              <a:cs typeface="Calibri"/>
            </a:endParaRPr>
          </a:p>
          <a:p>
            <a:pPr marL="355600" algn="just">
              <a:lnSpc>
                <a:spcPts val="1730"/>
              </a:lnSpc>
            </a:pPr>
            <a:r>
              <a:rPr sz="1800" b="1" spc="-20" dirty="0">
                <a:latin typeface="Calibri"/>
                <a:cs typeface="Calibri"/>
              </a:rPr>
              <a:t>АООП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ДО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 </a:t>
            </a:r>
            <a:r>
              <a:rPr sz="1800" b="1" spc="-5" dirty="0">
                <a:latin typeface="Calibri"/>
                <a:cs typeface="Calibri"/>
              </a:rPr>
              <a:t>соответствии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37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ФГОС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30" dirty="0">
                <a:latin typeface="Calibri"/>
                <a:cs typeface="Calibri"/>
              </a:rPr>
              <a:t>ДО,</a:t>
            </a:r>
            <a:r>
              <a:rPr sz="1800" b="1" dirty="0">
                <a:latin typeface="Calibri"/>
                <a:cs typeface="Calibri"/>
              </a:rPr>
              <a:t> о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процедуре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утверждения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АООП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ДО</a:t>
            </a:r>
            <a:endParaRPr sz="1800">
              <a:latin typeface="Calibri"/>
              <a:cs typeface="Calibri"/>
            </a:endParaRPr>
          </a:p>
          <a:p>
            <a:pPr marL="355600" marR="48895" algn="just">
              <a:lnSpc>
                <a:spcPct val="80000"/>
              </a:lnSpc>
              <a:spcBef>
                <a:spcPts val="215"/>
              </a:spcBef>
            </a:pPr>
            <a:r>
              <a:rPr sz="1800" b="1" dirty="0">
                <a:latin typeface="Calibri"/>
                <a:cs typeface="Calibri"/>
              </a:rPr>
              <a:t>(участие </a:t>
            </a:r>
            <a:r>
              <a:rPr sz="1800" b="1" spc="-10" dirty="0">
                <a:latin typeface="Calibri"/>
                <a:cs typeface="Calibri"/>
              </a:rPr>
              <a:t>родителей, представителей </a:t>
            </a:r>
            <a:r>
              <a:rPr sz="1800" b="1" spc="-5" dirty="0">
                <a:latin typeface="Calibri"/>
                <a:cs typeface="Calibri"/>
              </a:rPr>
              <a:t>несовершеннолетних </a:t>
            </a:r>
            <a:r>
              <a:rPr sz="1800" b="1" spc="-10" dirty="0">
                <a:latin typeface="Calibri"/>
                <a:cs typeface="Calibri"/>
              </a:rPr>
              <a:t>обучающихся </a:t>
            </a:r>
            <a:r>
              <a:rPr sz="1800" b="1" dirty="0">
                <a:latin typeface="Calibri"/>
                <a:cs typeface="Calibri"/>
              </a:rPr>
              <a:t>(в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соответствии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ст.2п.31, ст.3п.10 </a:t>
            </a:r>
            <a:r>
              <a:rPr sz="1800" b="1" spc="-10" dirty="0">
                <a:latin typeface="Calibri"/>
                <a:cs typeface="Calibri"/>
              </a:rPr>
              <a:t>ФЗ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«Об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образовании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 </a:t>
            </a:r>
            <a:r>
              <a:rPr sz="1800" b="1" spc="-5" dirty="0">
                <a:latin typeface="Calibri"/>
                <a:cs typeface="Calibri"/>
              </a:rPr>
              <a:t>РФ»)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800" b="1" dirty="0">
                <a:latin typeface="Calibri"/>
                <a:cs typeface="Calibri"/>
              </a:rPr>
              <a:t>Шаг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2. </a:t>
            </a:r>
            <a:r>
              <a:rPr sz="1800" b="1" spc="-5" dirty="0">
                <a:latin typeface="Calibri"/>
                <a:cs typeface="Calibri"/>
              </a:rPr>
              <a:t>Изучение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нормативных</a:t>
            </a:r>
            <a:r>
              <a:rPr sz="1800" b="1" spc="-10" dirty="0">
                <a:latin typeface="Calibri"/>
                <a:cs typeface="Calibri"/>
              </a:rPr>
              <a:t> документов: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ts val="1945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•Федерального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закона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</a:t>
            </a:r>
            <a:r>
              <a:rPr sz="1800" dirty="0">
                <a:latin typeface="Calibri"/>
                <a:cs typeface="Calibri"/>
              </a:rPr>
              <a:t> 29 </a:t>
            </a:r>
            <a:r>
              <a:rPr sz="1800" spc="-5" dirty="0">
                <a:latin typeface="Calibri"/>
                <a:cs typeface="Calibri"/>
              </a:rPr>
              <a:t>декабря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2012г.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N273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ФЗ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«Об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355600" algn="just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Российской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Федерации»;</a:t>
            </a:r>
            <a:endParaRPr sz="1800">
              <a:latin typeface="Calibri"/>
              <a:cs typeface="Calibri"/>
            </a:endParaRPr>
          </a:p>
          <a:p>
            <a:pPr marL="355600" marR="335915" indent="-342900" algn="just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•Приказ </a:t>
            </a:r>
            <a:r>
              <a:rPr sz="1800" spc="-5" dirty="0">
                <a:latin typeface="Calibri"/>
                <a:cs typeface="Calibri"/>
              </a:rPr>
              <a:t>министерства образования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науки </a:t>
            </a:r>
            <a:r>
              <a:rPr sz="1800" spc="-10" dirty="0">
                <a:latin typeface="Calibri"/>
                <a:cs typeface="Calibri"/>
              </a:rPr>
              <a:t>Российской </a:t>
            </a:r>
            <a:r>
              <a:rPr sz="1800" spc="-5" dirty="0">
                <a:latin typeface="Calibri"/>
                <a:cs typeface="Calibri"/>
              </a:rPr>
              <a:t>Федерации </a:t>
            </a:r>
            <a:r>
              <a:rPr sz="1800" spc="-10" dirty="0">
                <a:latin typeface="Calibri"/>
                <a:cs typeface="Calibri"/>
              </a:rPr>
              <a:t>от </a:t>
            </a:r>
            <a:r>
              <a:rPr sz="1800" dirty="0">
                <a:latin typeface="Calibri"/>
                <a:cs typeface="Calibri"/>
              </a:rPr>
              <a:t>17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октября </a:t>
            </a:r>
            <a:r>
              <a:rPr sz="1800" spc="-15" dirty="0">
                <a:latin typeface="Calibri"/>
                <a:cs typeface="Calibri"/>
              </a:rPr>
              <a:t>2013г. </a:t>
            </a:r>
            <a:r>
              <a:rPr sz="1800" dirty="0">
                <a:latin typeface="Calibri"/>
                <a:cs typeface="Calibri"/>
              </a:rPr>
              <a:t>№1155 </a:t>
            </a:r>
            <a:r>
              <a:rPr sz="1800" spc="-5" dirty="0">
                <a:latin typeface="Calibri"/>
                <a:cs typeface="Calibri"/>
              </a:rPr>
              <a:t>«Об утверждении федерального </a:t>
            </a:r>
            <a:r>
              <a:rPr sz="1800" spc="-15" dirty="0">
                <a:latin typeface="Calibri"/>
                <a:cs typeface="Calibri"/>
              </a:rPr>
              <a:t>государственного </a:t>
            </a:r>
            <a:r>
              <a:rPr sz="1800" spc="-10" dirty="0">
                <a:latin typeface="Calibri"/>
                <a:cs typeface="Calibri"/>
              </a:rPr>
              <a:t> образовательного</a:t>
            </a:r>
            <a:r>
              <a:rPr sz="1800" spc="-5" dirty="0">
                <a:latin typeface="Calibri"/>
                <a:cs typeface="Calibri"/>
              </a:rPr>
              <a:t> стандарта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дошкольного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образования»;</a:t>
            </a:r>
            <a:endParaRPr sz="1800">
              <a:latin typeface="Calibri"/>
              <a:cs typeface="Calibri"/>
            </a:endParaRPr>
          </a:p>
          <a:p>
            <a:pPr marL="355600" marR="836294" indent="-342900" algn="just">
              <a:lnSpc>
                <a:spcPts val="1730"/>
              </a:lnSpc>
              <a:spcBef>
                <a:spcPts val="42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•Приказ </a:t>
            </a:r>
            <a:r>
              <a:rPr sz="1800" spc="-5" dirty="0">
                <a:latin typeface="Calibri"/>
                <a:cs typeface="Calibri"/>
              </a:rPr>
              <a:t>Министерства образования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науки </a:t>
            </a:r>
            <a:r>
              <a:rPr sz="1800" spc="-10" dirty="0">
                <a:latin typeface="Calibri"/>
                <a:cs typeface="Calibri"/>
              </a:rPr>
              <a:t>Российской </a:t>
            </a:r>
            <a:r>
              <a:rPr sz="1800" spc="-5" dirty="0">
                <a:latin typeface="Calibri"/>
                <a:cs typeface="Calibri"/>
              </a:rPr>
              <a:t>Федерации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(Минобрнауки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России)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30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августа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2013г.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№1014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г.Москва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«Об</a:t>
            </a:r>
            <a:endParaRPr sz="1800">
              <a:latin typeface="Calibri"/>
              <a:cs typeface="Calibri"/>
            </a:endParaRPr>
          </a:p>
          <a:p>
            <a:pPr marL="355600" marR="578485">
              <a:lnSpc>
                <a:spcPct val="80000"/>
              </a:lnSpc>
              <a:spcBef>
                <a:spcPts val="10"/>
              </a:spcBef>
            </a:pPr>
            <a:r>
              <a:rPr sz="1800" spc="-5" dirty="0">
                <a:latin typeface="Calibri"/>
                <a:cs typeface="Calibri"/>
              </a:rPr>
              <a:t>утверждении Порядка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организации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осуществления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образовательной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деятельности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основным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общеобразовательным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программам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образовательным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программам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дошкольного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образования»;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ts val="1945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•Постановление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Главного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государственного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санитарного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врача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РФ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730"/>
              </a:lnSpc>
            </a:pPr>
            <a:r>
              <a:rPr sz="1800" spc="-5" dirty="0">
                <a:latin typeface="Calibri"/>
                <a:cs typeface="Calibri"/>
              </a:rPr>
              <a:t>от15.05.2013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№26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«ОбутвержденииСанПиН2.4.1.3049-13"Санитарно-</a:t>
            </a:r>
            <a:endParaRPr sz="1800">
              <a:latin typeface="Calibri"/>
              <a:cs typeface="Calibri"/>
            </a:endParaRPr>
          </a:p>
          <a:p>
            <a:pPr marL="355600" marR="170815">
              <a:lnSpc>
                <a:spcPct val="80000"/>
              </a:lnSpc>
              <a:spcBef>
                <a:spcPts val="219"/>
              </a:spcBef>
            </a:pPr>
            <a:r>
              <a:rPr sz="1800" spc="-10" dirty="0">
                <a:latin typeface="Calibri"/>
                <a:cs typeface="Calibri"/>
              </a:rPr>
              <a:t>эпидемиологические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требования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устройству,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содержанию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организации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режима</a:t>
            </a:r>
            <a:r>
              <a:rPr sz="1800" spc="-5" dirty="0">
                <a:latin typeface="Calibri"/>
                <a:cs typeface="Calibri"/>
              </a:rPr>
              <a:t> работы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дошкольных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образовательных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организаций»;</a:t>
            </a:r>
            <a:endParaRPr sz="1800">
              <a:latin typeface="Calibri"/>
              <a:cs typeface="Calibri"/>
            </a:endParaRPr>
          </a:p>
          <a:p>
            <a:pPr marL="355600" marR="1125855" indent="-342900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•Примерная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основная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образовательная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программа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дошкольного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0"/>
            <a:ext cx="1224280" cy="6867525"/>
            <a:chOff x="-4762" y="0"/>
            <a:chExt cx="1224280" cy="6867525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291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6858000"/>
                  </a:moveTo>
                  <a:lnTo>
                    <a:pt x="457200" y="68580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8291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19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198" y="6858000"/>
                  </a:lnTo>
                  <a:lnTo>
                    <a:pt x="76198" y="0"/>
                  </a:lnTo>
                  <a:close/>
                </a:path>
              </a:pathLst>
            </a:custGeom>
            <a:solidFill>
              <a:srgbClr val="DB93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198" y="6858000"/>
                  </a:lnTo>
                  <a:lnTo>
                    <a:pt x="7619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" cy="1371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</TotalTime>
  <Words>6782</Words>
  <Application>Microsoft Office PowerPoint</Application>
  <PresentationFormat>Экран (4:3)</PresentationFormat>
  <Paragraphs>962</Paragraphs>
  <Slides>60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Остин</vt:lpstr>
      <vt:lpstr>Презентация PowerPoint</vt:lpstr>
      <vt:lpstr>Презентация PowerPoint</vt:lpstr>
      <vt:lpstr>Презентация PowerPoint</vt:lpstr>
      <vt:lpstr>Нормативно-правовые основания разработки адаптированной образовательной программы для ребенка с ограниченными</vt:lpstr>
      <vt:lpstr>Презентация PowerPoint</vt:lpstr>
      <vt:lpstr>Требования к структуре и содержательному  наполнению разделов АООП ДО</vt:lpstr>
      <vt:lpstr>Категории детей с ОВЗ в ДО</vt:lpstr>
      <vt:lpstr>Презентация PowerPoint</vt:lpstr>
      <vt:lpstr>Алгоритм проектирования  и реализации АООП ДО</vt:lpstr>
      <vt:lpstr>Алгоритм проектирования  и реализации АООП ДО ДОУ</vt:lpstr>
      <vt:lpstr>Что такое АООП и АОП?</vt:lpstr>
      <vt:lpstr>Образовательная программа ДОУ, осуществляющей образование обучающихся с ОВЗ в отдельных группах компенсирующего вида</vt:lpstr>
      <vt:lpstr>Образовательная программа ДОУ, осуществляющей образование  обучающихся с ОВЗ совместно с другими обучающимися</vt:lpstr>
      <vt:lpstr>Содержание АООП ДО ДОУ</vt:lpstr>
      <vt:lpstr>Презентация PowerPoint</vt:lpstr>
      <vt:lpstr>При составлении адаптированной образовательной программы необходимо  ориентироваться</vt:lpstr>
      <vt:lpstr>Целевой раздел</vt:lpstr>
      <vt:lpstr>Целевой раздел</vt:lpstr>
      <vt:lpstr>Пояснительная записка</vt:lpstr>
      <vt:lpstr>Цели и задачи реализации основной образовательной  программы дошкольного образования.</vt:lpstr>
      <vt:lpstr>Задачи реализации Программы</vt:lpstr>
      <vt:lpstr>Примерные адаптированные программы</vt:lpstr>
      <vt:lpstr>Принципы и подходы к  формированию ООП ДО</vt:lpstr>
      <vt:lpstr>Значимые для разработки Программы  характеристики</vt:lpstr>
      <vt:lpstr>Значимые для разработки и реализации  Программы характеристики</vt:lpstr>
      <vt:lpstr>Целевые ориентиры</vt:lpstr>
      <vt:lpstr>Планируемые результаты освоения обучающимися АОП</vt:lpstr>
      <vt:lpstr>Содержательный раздел</vt:lpstr>
      <vt:lpstr>Содержание образовательной деятельности  проектируется по пяти образовательным областям</vt:lpstr>
      <vt:lpstr>Содержание образовательной деятельности</vt:lpstr>
      <vt:lpstr>Модули образовательной деятельности  можно представить следующим образом</vt:lpstr>
      <vt:lpstr>Образовательная деятельность по профессиональной  коррекции нарушений развития детей</vt:lpstr>
      <vt:lpstr>Презентация PowerPoint</vt:lpstr>
      <vt:lpstr>Часть, формируемая участниками  образовательного процесса</vt:lpstr>
      <vt:lpstr>Часть Программы, формируемая участниками  образовательных отношений</vt:lpstr>
      <vt:lpstr>Презентация PowerPoint</vt:lpstr>
      <vt:lpstr>Презентация PowerPoint</vt:lpstr>
      <vt:lpstr>Презентация PowerPoint</vt:lpstr>
      <vt:lpstr>Организационный раздел</vt:lpstr>
      <vt:lpstr>Коррекция распорядка дня и способов  реализации программы</vt:lpstr>
      <vt:lpstr>Примерный распорядок дня  младшей инклюзивной группы</vt:lpstr>
      <vt:lpstr>Примерный распорядок дня  младшей инклюзивной группы</vt:lpstr>
      <vt:lpstr>Особенности организации развивающей  предметно-пространственной среды</vt:lpstr>
      <vt:lpstr>Материально-технические условия реализации адаптированной основной образовательной программы</vt:lpstr>
      <vt:lpstr>Обеспеченность методическими материалами и  средствами обучения и воспитания</vt:lpstr>
      <vt:lpstr>Перечень средств обучения и воспитания</vt:lpstr>
      <vt:lpstr>Мониторинг динамики развития детей, мониторинг  коррекции недостатков в физическом и (или) психическом развитии детей, их успешности в освоении  адаптированной основной образовательной программы  дошкольного образования</vt:lpstr>
      <vt:lpstr>Оценка планируемых результатов (примерная)</vt:lpstr>
      <vt:lpstr>Требования к структуре АОП</vt:lpstr>
      <vt:lpstr>Структура рабочей программы учителя-дефектолога</vt:lpstr>
      <vt:lpstr>Структура рабочей программы учителя-дефектолога</vt:lpstr>
      <vt:lpstr>Возможности пребывания детей с ОВЗ в условиях  инклюзии или интеграции на основании разработки  ООП, АООП или ИОП (АОП)</vt:lpstr>
      <vt:lpstr>Возможности пребывания детей с ОВЗ в условиях  инклюзии или интеграции на основании разработки  ООП, АООП или ИОП (АОП)</vt:lpstr>
      <vt:lpstr>Выводы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Авторские, парциальные программы, методики</vt:lpstr>
      <vt:lpstr>Перечень проектов примерных адаптированных  основных образовательных программ дошкольного образования для детей раннего и дошкольного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3</cp:revision>
  <dcterms:created xsi:type="dcterms:W3CDTF">2022-05-23T07:40:59Z</dcterms:created>
  <dcterms:modified xsi:type="dcterms:W3CDTF">2023-12-26T11:34:29Z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2022-05-23T00:00:00Z</vt:filetime>
  </property>
</Properties>
</file>